
<file path=[Content_Types].xml><?xml version="1.0" encoding="utf-8"?>
<Types xmlns="http://schemas.openxmlformats.org/package/2006/content-types">
  <Default ContentType="application/x-fontdata" Extension="fntdata"/>
  <Default ContentType="image/jpeg" Extension="jpeg"/>
  <Default ContentType="audio/m4a" Extension="m4a"/>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Cooper BT Bold" charset="1" panose="0208080404030B020404"/>
      <p:regular r:id="rId25"/>
    </p:embeddedFont>
    <p:embeddedFont>
      <p:font typeface="Cooper BT Light" charset="1" panose="0208050304030B020404"/>
      <p:regular r:id="rId26"/>
    </p:embeddedFont>
    <p:embeddedFont>
      <p:font typeface="Montserrat Bold" charset="1" panose="00000800000000000000"/>
      <p:regular r:id="rId27"/>
    </p:embeddedFont>
    <p:embeddedFont>
      <p:font typeface="Montserrat" charset="1" panose="00000500000000000000"/>
      <p:regular r:id="rId28"/>
    </p:embeddedFont>
    <p:embeddedFont>
      <p:font typeface="Lato Bold" charset="1" panose="020F0502020204030203"/>
      <p:regular r:id="rId29"/>
    </p:embeddedFont>
    <p:embeddedFont>
      <p:font typeface="Hertical Texture" charset="1" panose="00000000000000000000"/>
      <p:regular r:id="rId30"/>
    </p:embeddedFont>
    <p:embeddedFont>
      <p:font typeface="Inlander Texture"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0.svg" Type="http://schemas.openxmlformats.org/officeDocument/2006/relationships/image"/><Relationship Id="rId4" Target="../media/aAGJPkICFHc.m4a" Type="http://schemas.microsoft.com/office/2007/relationships/media"/><Relationship Id="rId5" Target="../media/aAGJPkICFHc.m4a"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898719" y="1028700"/>
            <a:ext cx="14490562" cy="6047919"/>
            <a:chOff x="0" y="0"/>
            <a:chExt cx="7607168" cy="3175000"/>
          </a:xfrm>
        </p:grpSpPr>
        <p:sp>
          <p:nvSpPr>
            <p:cNvPr name="Freeform 3" id="3"/>
            <p:cNvSpPr/>
            <p:nvPr/>
          </p:nvSpPr>
          <p:spPr>
            <a:xfrm flipH="false" flipV="false" rot="0">
              <a:off x="0" y="0"/>
              <a:ext cx="7607168" cy="3175000"/>
            </a:xfrm>
            <a:custGeom>
              <a:avLst/>
              <a:gdLst/>
              <a:ahLst/>
              <a:cxnLst/>
              <a:rect r="r" b="b" t="t" l="l"/>
              <a:pathLst>
                <a:path h="3175000" w="7607168">
                  <a:moveTo>
                    <a:pt x="7607168" y="3175000"/>
                  </a:moveTo>
                  <a:lnTo>
                    <a:pt x="0" y="3175000"/>
                  </a:lnTo>
                  <a:lnTo>
                    <a:pt x="0" y="1574800"/>
                  </a:lnTo>
                  <a:cubicBezTo>
                    <a:pt x="0" y="704850"/>
                    <a:pt x="844396" y="0"/>
                    <a:pt x="1886578" y="0"/>
                  </a:cubicBezTo>
                  <a:lnTo>
                    <a:pt x="5720590" y="0"/>
                  </a:lnTo>
                  <a:cubicBezTo>
                    <a:pt x="6762772" y="0"/>
                    <a:pt x="7607168" y="704850"/>
                    <a:pt x="7607168" y="1574800"/>
                  </a:cubicBezTo>
                  <a:lnTo>
                    <a:pt x="7607168" y="3175000"/>
                  </a:lnTo>
                  <a:close/>
                </a:path>
              </a:pathLst>
            </a:custGeom>
            <a:blipFill>
              <a:blip r:embed="rId2"/>
              <a:stretch>
                <a:fillRect l="0" t="-29815" r="0" b="-29815"/>
              </a:stretch>
            </a:blipFill>
          </p:spPr>
        </p:sp>
      </p:grpSp>
      <p:sp>
        <p:nvSpPr>
          <p:cNvPr name="TextBox 4" id="4"/>
          <p:cNvSpPr txBox="true"/>
          <p:nvPr/>
        </p:nvSpPr>
        <p:spPr>
          <a:xfrm rot="0">
            <a:off x="2434649" y="6943269"/>
            <a:ext cx="13418703" cy="2411633"/>
          </a:xfrm>
          <a:prstGeom prst="rect">
            <a:avLst/>
          </a:prstGeom>
        </p:spPr>
        <p:txBody>
          <a:bodyPr anchor="t" rtlCol="false" tIns="0" lIns="0" bIns="0" rIns="0">
            <a:spAutoFit/>
          </a:bodyPr>
          <a:lstStyle/>
          <a:p>
            <a:pPr algn="ctr">
              <a:lnSpc>
                <a:spcPts val="9665"/>
              </a:lnSpc>
            </a:pPr>
            <a:r>
              <a:rPr lang="en-US" sz="6903" spc="179">
                <a:solidFill>
                  <a:srgbClr val="FFFFFF"/>
                </a:solidFill>
                <a:latin typeface="Cooper BT Bold"/>
              </a:rPr>
              <a:t> HOTEL RESERVATION ANALYSIS </a:t>
            </a:r>
          </a:p>
        </p:txBody>
      </p:sp>
      <p:pic>
        <p:nvPicPr>
          <p:cNvPr name="Picture 5" id="5">
            <a:hlinkClick action="ppaction://media"/>
          </p:cNvPr>
          <p:cNvPicPr>
            <a:picLocks noChangeAspect="true"/>
          </p:cNvPicPr>
          <p:nvPr>
            <a:audioFile r:link="rId5"/>
            <p:extLst>
              <p:ext uri="{DAA4B4D4-6D71-4841-9C94-3DE7FCFB9230}">
                <p14:media xmlns:p14="http://schemas.microsoft.com/office/powerpoint/2010/main" r:embed="rId4">
                  <p14:trim st="1918.3330" end="1463.3340"/>
                </p14:media>
              </p:ext>
            </p:extLst>
          </p:nvPr>
        </p:nvPicPr>
        <p:blipFill>
          <a:blip r:embed="rId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5"/>
                </p:tgtEl>
              </p:cBhvr>
            </p:cmd>
            <p:audio>
              <p:cMediaNode vol="100000" showWhenStopped="false">
                <p:cTn/>
                <p:tgtEl>
                  <p:spTgt spid="5"/>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6483092" y="92327"/>
            <a:ext cx="2935619" cy="936373"/>
            <a:chOff x="0" y="0"/>
            <a:chExt cx="773167" cy="246617"/>
          </a:xfrm>
        </p:grpSpPr>
        <p:sp>
          <p:nvSpPr>
            <p:cNvPr name="Freeform 3" id="3"/>
            <p:cNvSpPr/>
            <p:nvPr/>
          </p:nvSpPr>
          <p:spPr>
            <a:xfrm flipH="false" flipV="false" rot="0">
              <a:off x="0" y="0"/>
              <a:ext cx="773167" cy="246617"/>
            </a:xfrm>
            <a:custGeom>
              <a:avLst/>
              <a:gdLst/>
              <a:ahLst/>
              <a:cxnLst/>
              <a:rect r="r" b="b" t="t" l="l"/>
              <a:pathLst>
                <a:path h="246617" w="773167">
                  <a:moveTo>
                    <a:pt x="123308" y="0"/>
                  </a:moveTo>
                  <a:lnTo>
                    <a:pt x="649859" y="0"/>
                  </a:lnTo>
                  <a:cubicBezTo>
                    <a:pt x="717960" y="0"/>
                    <a:pt x="773167" y="55207"/>
                    <a:pt x="773167" y="123308"/>
                  </a:cubicBezTo>
                  <a:lnTo>
                    <a:pt x="773167" y="123308"/>
                  </a:lnTo>
                  <a:cubicBezTo>
                    <a:pt x="773167" y="191410"/>
                    <a:pt x="717960" y="246617"/>
                    <a:pt x="649859" y="246617"/>
                  </a:cubicBezTo>
                  <a:lnTo>
                    <a:pt x="123308" y="246617"/>
                  </a:lnTo>
                  <a:cubicBezTo>
                    <a:pt x="55207" y="246617"/>
                    <a:pt x="0" y="191410"/>
                    <a:pt x="0" y="123308"/>
                  </a:cubicBezTo>
                  <a:lnTo>
                    <a:pt x="0" y="123308"/>
                  </a:lnTo>
                  <a:cubicBezTo>
                    <a:pt x="0" y="55207"/>
                    <a:pt x="55207" y="0"/>
                    <a:pt x="123308" y="0"/>
                  </a:cubicBezTo>
                  <a:close/>
                </a:path>
              </a:pathLst>
            </a:custGeom>
            <a:solidFill>
              <a:srgbClr val="524B26"/>
            </a:solidFill>
          </p:spPr>
        </p:sp>
        <p:sp>
          <p:nvSpPr>
            <p:cNvPr name="TextBox 4" id="4"/>
            <p:cNvSpPr txBox="true"/>
            <p:nvPr/>
          </p:nvSpPr>
          <p:spPr>
            <a:xfrm>
              <a:off x="0" y="-19050"/>
              <a:ext cx="773167" cy="265667"/>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6</a:t>
              </a:r>
            </a:p>
          </p:txBody>
        </p:sp>
      </p:grpSp>
      <p:sp>
        <p:nvSpPr>
          <p:cNvPr name="Freeform 5" id="5"/>
          <p:cNvSpPr/>
          <p:nvPr/>
        </p:nvSpPr>
        <p:spPr>
          <a:xfrm flipH="false" flipV="false" rot="0">
            <a:off x="0" y="1183425"/>
            <a:ext cx="12876208" cy="2555583"/>
          </a:xfrm>
          <a:custGeom>
            <a:avLst/>
            <a:gdLst/>
            <a:ahLst/>
            <a:cxnLst/>
            <a:rect r="r" b="b" t="t" l="l"/>
            <a:pathLst>
              <a:path h="2555583" w="12876208">
                <a:moveTo>
                  <a:pt x="0" y="0"/>
                </a:moveTo>
                <a:lnTo>
                  <a:pt x="12876208" y="0"/>
                </a:lnTo>
                <a:lnTo>
                  <a:pt x="12876208" y="2555583"/>
                </a:lnTo>
                <a:lnTo>
                  <a:pt x="0" y="2555583"/>
                </a:lnTo>
                <a:lnTo>
                  <a:pt x="0" y="0"/>
                </a:lnTo>
                <a:close/>
              </a:path>
            </a:pathLst>
          </a:custGeom>
          <a:blipFill>
            <a:blip r:embed="rId2"/>
            <a:stretch>
              <a:fillRect l="0" t="0" r="0" b="0"/>
            </a:stretch>
          </a:blipFill>
        </p:spPr>
      </p:sp>
      <p:sp>
        <p:nvSpPr>
          <p:cNvPr name="Freeform 6" id="6"/>
          <p:cNvSpPr/>
          <p:nvPr/>
        </p:nvSpPr>
        <p:spPr>
          <a:xfrm flipH="false" flipV="false" rot="0">
            <a:off x="13196292" y="560514"/>
            <a:ext cx="4877084" cy="3120501"/>
          </a:xfrm>
          <a:custGeom>
            <a:avLst/>
            <a:gdLst/>
            <a:ahLst/>
            <a:cxnLst/>
            <a:rect r="r" b="b" t="t" l="l"/>
            <a:pathLst>
              <a:path h="3120501" w="4877084">
                <a:moveTo>
                  <a:pt x="0" y="0"/>
                </a:moveTo>
                <a:lnTo>
                  <a:pt x="4877083" y="0"/>
                </a:lnTo>
                <a:lnTo>
                  <a:pt x="4877083" y="3120501"/>
                </a:lnTo>
                <a:lnTo>
                  <a:pt x="0" y="3120501"/>
                </a:lnTo>
                <a:lnTo>
                  <a:pt x="0" y="0"/>
                </a:lnTo>
                <a:close/>
              </a:path>
            </a:pathLst>
          </a:custGeom>
          <a:blipFill>
            <a:blip r:embed="rId3"/>
            <a:stretch>
              <a:fillRect l="-11465" t="-9625" r="-8598" b="-1493"/>
            </a:stretch>
          </a:blipFill>
        </p:spPr>
      </p:sp>
      <p:grpSp>
        <p:nvGrpSpPr>
          <p:cNvPr name="Group 7" id="7"/>
          <p:cNvGrpSpPr/>
          <p:nvPr/>
        </p:nvGrpSpPr>
        <p:grpSpPr>
          <a:xfrm rot="0">
            <a:off x="6268119" y="3739008"/>
            <a:ext cx="3365565" cy="876635"/>
            <a:chOff x="0" y="0"/>
            <a:chExt cx="886404" cy="230883"/>
          </a:xfrm>
        </p:grpSpPr>
        <p:sp>
          <p:nvSpPr>
            <p:cNvPr name="Freeform 8" id="8"/>
            <p:cNvSpPr/>
            <p:nvPr/>
          </p:nvSpPr>
          <p:spPr>
            <a:xfrm flipH="false" flipV="false" rot="0">
              <a:off x="0" y="0"/>
              <a:ext cx="886404" cy="230883"/>
            </a:xfrm>
            <a:custGeom>
              <a:avLst/>
              <a:gdLst/>
              <a:ahLst/>
              <a:cxnLst/>
              <a:rect r="r" b="b" t="t" l="l"/>
              <a:pathLst>
                <a:path h="230883" w="886404">
                  <a:moveTo>
                    <a:pt x="115442" y="0"/>
                  </a:moveTo>
                  <a:lnTo>
                    <a:pt x="770962" y="0"/>
                  </a:lnTo>
                  <a:cubicBezTo>
                    <a:pt x="834719" y="0"/>
                    <a:pt x="886404" y="51685"/>
                    <a:pt x="886404" y="115442"/>
                  </a:cubicBezTo>
                  <a:lnTo>
                    <a:pt x="886404" y="115442"/>
                  </a:lnTo>
                  <a:cubicBezTo>
                    <a:pt x="886404" y="146059"/>
                    <a:pt x="874241" y="175422"/>
                    <a:pt x="852592" y="197071"/>
                  </a:cubicBezTo>
                  <a:cubicBezTo>
                    <a:pt x="830942" y="218721"/>
                    <a:pt x="801579" y="230883"/>
                    <a:pt x="770962" y="230883"/>
                  </a:cubicBezTo>
                  <a:lnTo>
                    <a:pt x="115442" y="230883"/>
                  </a:lnTo>
                  <a:cubicBezTo>
                    <a:pt x="84825" y="230883"/>
                    <a:pt x="55462" y="218721"/>
                    <a:pt x="33812" y="197071"/>
                  </a:cubicBezTo>
                  <a:cubicBezTo>
                    <a:pt x="12163" y="175422"/>
                    <a:pt x="0" y="146059"/>
                    <a:pt x="0" y="115442"/>
                  </a:cubicBezTo>
                  <a:lnTo>
                    <a:pt x="0" y="115442"/>
                  </a:lnTo>
                  <a:cubicBezTo>
                    <a:pt x="0" y="84825"/>
                    <a:pt x="12163" y="55462"/>
                    <a:pt x="33812" y="33812"/>
                  </a:cubicBezTo>
                  <a:cubicBezTo>
                    <a:pt x="55462" y="12163"/>
                    <a:pt x="84825" y="0"/>
                    <a:pt x="115442" y="0"/>
                  </a:cubicBezTo>
                  <a:close/>
                </a:path>
              </a:pathLst>
            </a:custGeom>
            <a:solidFill>
              <a:srgbClr val="DCDDDF"/>
            </a:solidFill>
          </p:spPr>
        </p:sp>
        <p:sp>
          <p:nvSpPr>
            <p:cNvPr name="TextBox 9" id="9"/>
            <p:cNvSpPr txBox="true"/>
            <p:nvPr/>
          </p:nvSpPr>
          <p:spPr>
            <a:xfrm>
              <a:off x="0" y="-19050"/>
              <a:ext cx="886404" cy="249933"/>
            </a:xfrm>
            <a:prstGeom prst="rect">
              <a:avLst/>
            </a:prstGeom>
          </p:spPr>
          <p:txBody>
            <a:bodyPr anchor="ctr" rtlCol="false" tIns="50800" lIns="50800" bIns="50800" rIns="50800"/>
            <a:lstStyle/>
            <a:p>
              <a:pPr algn="ctr">
                <a:lnSpc>
                  <a:spcPts val="2994"/>
                </a:lnSpc>
              </a:pPr>
              <a:r>
                <a:rPr lang="en-US" sz="2303" spc="23">
                  <a:solidFill>
                    <a:srgbClr val="000000"/>
                  </a:solidFill>
                  <a:latin typeface="Cooper BT Bold"/>
                </a:rPr>
                <a:t>Question 7</a:t>
              </a:r>
            </a:p>
          </p:txBody>
        </p:sp>
      </p:grpSp>
      <p:sp>
        <p:nvSpPr>
          <p:cNvPr name="Freeform 10" id="10"/>
          <p:cNvSpPr/>
          <p:nvPr/>
        </p:nvSpPr>
        <p:spPr>
          <a:xfrm flipH="false" flipV="false" rot="0">
            <a:off x="571021" y="4768043"/>
            <a:ext cx="11068716" cy="3958348"/>
          </a:xfrm>
          <a:custGeom>
            <a:avLst/>
            <a:gdLst/>
            <a:ahLst/>
            <a:cxnLst/>
            <a:rect r="r" b="b" t="t" l="l"/>
            <a:pathLst>
              <a:path h="3958348" w="11068716">
                <a:moveTo>
                  <a:pt x="0" y="0"/>
                </a:moveTo>
                <a:lnTo>
                  <a:pt x="11068717" y="0"/>
                </a:lnTo>
                <a:lnTo>
                  <a:pt x="11068717" y="3958348"/>
                </a:lnTo>
                <a:lnTo>
                  <a:pt x="0" y="3958348"/>
                </a:lnTo>
                <a:lnTo>
                  <a:pt x="0" y="0"/>
                </a:lnTo>
                <a:close/>
              </a:path>
            </a:pathLst>
          </a:custGeom>
          <a:blipFill>
            <a:blip r:embed="rId4"/>
            <a:stretch>
              <a:fillRect l="-2015" t="-2183" r="-2015" b="0"/>
            </a:stretch>
          </a:blipFill>
        </p:spPr>
      </p:sp>
      <p:sp>
        <p:nvSpPr>
          <p:cNvPr name="Freeform 11" id="11"/>
          <p:cNvSpPr/>
          <p:nvPr/>
        </p:nvSpPr>
        <p:spPr>
          <a:xfrm flipH="false" flipV="false" rot="0">
            <a:off x="11639738" y="5669846"/>
            <a:ext cx="6501198" cy="1327866"/>
          </a:xfrm>
          <a:custGeom>
            <a:avLst/>
            <a:gdLst/>
            <a:ahLst/>
            <a:cxnLst/>
            <a:rect r="r" b="b" t="t" l="l"/>
            <a:pathLst>
              <a:path h="1327866" w="6501198">
                <a:moveTo>
                  <a:pt x="0" y="0"/>
                </a:moveTo>
                <a:lnTo>
                  <a:pt x="6501198" y="0"/>
                </a:lnTo>
                <a:lnTo>
                  <a:pt x="6501198" y="1327866"/>
                </a:lnTo>
                <a:lnTo>
                  <a:pt x="0" y="1327866"/>
                </a:lnTo>
                <a:lnTo>
                  <a:pt x="0" y="0"/>
                </a:lnTo>
                <a:close/>
              </a:path>
            </a:pathLst>
          </a:custGeom>
          <a:blipFill>
            <a:blip r:embed="rId5"/>
            <a:stretch>
              <a:fillRect l="0" t="-19427" r="-10581"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Freeform 2" id="2"/>
          <p:cNvSpPr/>
          <p:nvPr/>
        </p:nvSpPr>
        <p:spPr>
          <a:xfrm flipH="false" flipV="false" rot="0">
            <a:off x="11788150" y="153704"/>
            <a:ext cx="6357959" cy="5477396"/>
          </a:xfrm>
          <a:custGeom>
            <a:avLst/>
            <a:gdLst/>
            <a:ahLst/>
            <a:cxnLst/>
            <a:rect r="r" b="b" t="t" l="l"/>
            <a:pathLst>
              <a:path h="5477396" w="6357959">
                <a:moveTo>
                  <a:pt x="0" y="0"/>
                </a:moveTo>
                <a:lnTo>
                  <a:pt x="6357959" y="0"/>
                </a:lnTo>
                <a:lnTo>
                  <a:pt x="6357959" y="5477396"/>
                </a:lnTo>
                <a:lnTo>
                  <a:pt x="0" y="5477396"/>
                </a:lnTo>
                <a:lnTo>
                  <a:pt x="0" y="0"/>
                </a:lnTo>
                <a:close/>
              </a:path>
            </a:pathLst>
          </a:custGeom>
          <a:blipFill>
            <a:blip r:embed="rId2"/>
            <a:stretch>
              <a:fillRect l="0" t="-95310" r="-38311" b="-45659"/>
            </a:stretch>
          </a:blipFill>
        </p:spPr>
      </p:sp>
      <p:sp>
        <p:nvSpPr>
          <p:cNvPr name="TextBox 3" id="3"/>
          <p:cNvSpPr txBox="true"/>
          <p:nvPr/>
        </p:nvSpPr>
        <p:spPr>
          <a:xfrm rot="0">
            <a:off x="2701864" y="287054"/>
            <a:ext cx="5330823" cy="993512"/>
          </a:xfrm>
          <a:prstGeom prst="rect">
            <a:avLst/>
          </a:prstGeom>
        </p:spPr>
        <p:txBody>
          <a:bodyPr anchor="t" rtlCol="false" tIns="0" lIns="0" bIns="0" rIns="0">
            <a:spAutoFit/>
          </a:bodyPr>
          <a:lstStyle/>
          <a:p>
            <a:pPr algn="l" marL="0" indent="0" lvl="0">
              <a:lnSpc>
                <a:spcPts val="7526"/>
              </a:lnSpc>
            </a:pPr>
            <a:r>
              <a:rPr lang="en-US" sz="7378">
                <a:solidFill>
                  <a:srgbClr val="FFFFFF"/>
                </a:solidFill>
                <a:latin typeface="Cooper BT Bold"/>
              </a:rPr>
              <a:t>INSIGTHS </a:t>
            </a:r>
          </a:p>
        </p:txBody>
      </p:sp>
      <p:sp>
        <p:nvSpPr>
          <p:cNvPr name="TextBox 4" id="4"/>
          <p:cNvSpPr txBox="true"/>
          <p:nvPr/>
        </p:nvSpPr>
        <p:spPr>
          <a:xfrm rot="0">
            <a:off x="246683" y="3047310"/>
            <a:ext cx="4823997" cy="835878"/>
          </a:xfrm>
          <a:prstGeom prst="rect">
            <a:avLst/>
          </a:prstGeom>
        </p:spPr>
        <p:txBody>
          <a:bodyPr anchor="t" rtlCol="false" tIns="0" lIns="0" bIns="0" rIns="0">
            <a:spAutoFit/>
          </a:bodyPr>
          <a:lstStyle/>
          <a:p>
            <a:pPr algn="l" marL="0" indent="0" lvl="0">
              <a:lnSpc>
                <a:spcPts val="3295"/>
              </a:lnSpc>
              <a:spcBef>
                <a:spcPct val="0"/>
              </a:spcBef>
            </a:pPr>
            <a:r>
              <a:rPr lang="en-US" sz="3543">
                <a:solidFill>
                  <a:srgbClr val="524B26"/>
                </a:solidFill>
                <a:latin typeface="Cooper BT Bold"/>
              </a:rPr>
              <a:t>Room Type 1 - 534 bookings </a:t>
            </a:r>
          </a:p>
        </p:txBody>
      </p:sp>
      <p:sp>
        <p:nvSpPr>
          <p:cNvPr name="TextBox 5" id="5"/>
          <p:cNvSpPr txBox="true"/>
          <p:nvPr/>
        </p:nvSpPr>
        <p:spPr>
          <a:xfrm rot="0">
            <a:off x="5619663" y="3047310"/>
            <a:ext cx="6573988" cy="835878"/>
          </a:xfrm>
          <a:prstGeom prst="rect">
            <a:avLst/>
          </a:prstGeom>
        </p:spPr>
        <p:txBody>
          <a:bodyPr anchor="t" rtlCol="false" tIns="0" lIns="0" bIns="0" rIns="0">
            <a:spAutoFit/>
          </a:bodyPr>
          <a:lstStyle/>
          <a:p>
            <a:pPr algn="l" marL="0" indent="0" lvl="0">
              <a:lnSpc>
                <a:spcPts val="3295"/>
              </a:lnSpc>
              <a:spcBef>
                <a:spcPct val="0"/>
              </a:spcBef>
            </a:pPr>
            <a:r>
              <a:rPr lang="en-US" sz="3543">
                <a:solidFill>
                  <a:srgbClr val="524B26"/>
                </a:solidFill>
                <a:latin typeface="Cooper BT Bold"/>
              </a:rPr>
              <a:t>Highest - 443 days  And Lowest - 0 days </a:t>
            </a:r>
          </a:p>
        </p:txBody>
      </p:sp>
      <p:sp>
        <p:nvSpPr>
          <p:cNvPr name="TextBox 6" id="6"/>
          <p:cNvSpPr txBox="true"/>
          <p:nvPr/>
        </p:nvSpPr>
        <p:spPr>
          <a:xfrm rot="0">
            <a:off x="0" y="1817435"/>
            <a:ext cx="5985719" cy="885779"/>
          </a:xfrm>
          <a:prstGeom prst="rect">
            <a:avLst/>
          </a:prstGeom>
        </p:spPr>
        <p:txBody>
          <a:bodyPr anchor="t" rtlCol="false" tIns="0" lIns="0" bIns="0" rIns="0">
            <a:spAutoFit/>
          </a:bodyPr>
          <a:lstStyle/>
          <a:p>
            <a:pPr algn="ctr">
              <a:lnSpc>
                <a:spcPts val="3514"/>
              </a:lnSpc>
              <a:spcBef>
                <a:spcPct val="0"/>
              </a:spcBef>
            </a:pPr>
            <a:r>
              <a:rPr lang="en-US" sz="2703" spc="27">
                <a:solidFill>
                  <a:srgbClr val="000000"/>
                </a:solidFill>
                <a:latin typeface="Cooper BT Bold"/>
              </a:rPr>
              <a:t>Most Commonly Booked Room Type </a:t>
            </a:r>
          </a:p>
        </p:txBody>
      </p:sp>
      <p:sp>
        <p:nvSpPr>
          <p:cNvPr name="TextBox 7" id="7"/>
          <p:cNvSpPr txBox="true"/>
          <p:nvPr/>
        </p:nvSpPr>
        <p:spPr>
          <a:xfrm rot="0">
            <a:off x="5792770" y="1540391"/>
            <a:ext cx="5995380" cy="1420449"/>
          </a:xfrm>
          <a:prstGeom prst="rect">
            <a:avLst/>
          </a:prstGeom>
        </p:spPr>
        <p:txBody>
          <a:bodyPr anchor="t" rtlCol="false" tIns="0" lIns="0" bIns="0" rIns="0">
            <a:spAutoFit/>
          </a:bodyPr>
          <a:lstStyle/>
          <a:p>
            <a:pPr algn="ctr">
              <a:lnSpc>
                <a:spcPts val="3774"/>
              </a:lnSpc>
            </a:pPr>
            <a:r>
              <a:rPr lang="en-US" sz="2903" spc="29">
                <a:solidFill>
                  <a:srgbClr val="000000"/>
                </a:solidFill>
                <a:latin typeface="Cooper BT Bold"/>
              </a:rPr>
              <a:t>lead_time: The number of days between booking and arrival.</a:t>
            </a:r>
          </a:p>
          <a:p>
            <a:pPr algn="ctr">
              <a:lnSpc>
                <a:spcPts val="3774"/>
              </a:lnSpc>
              <a:spcBef>
                <a:spcPct val="0"/>
              </a:spcBef>
            </a:pPr>
          </a:p>
        </p:txBody>
      </p:sp>
      <p:sp>
        <p:nvSpPr>
          <p:cNvPr name="TextBox 8" id="8"/>
          <p:cNvSpPr txBox="true"/>
          <p:nvPr/>
        </p:nvSpPr>
        <p:spPr>
          <a:xfrm rot="0">
            <a:off x="593952" y="5888275"/>
            <a:ext cx="16910581" cy="4187934"/>
          </a:xfrm>
          <a:prstGeom prst="rect">
            <a:avLst/>
          </a:prstGeom>
        </p:spPr>
        <p:txBody>
          <a:bodyPr anchor="t" rtlCol="false" tIns="0" lIns="0" bIns="0" rIns="0">
            <a:spAutoFit/>
          </a:bodyPr>
          <a:lstStyle/>
          <a:p>
            <a:pPr algn="ctr" marL="795523" indent="-397761" lvl="1">
              <a:lnSpc>
                <a:spcPts val="4790"/>
              </a:lnSpc>
              <a:buFont typeface="Arial"/>
              <a:buChar char="•"/>
            </a:pPr>
            <a:r>
              <a:rPr lang="en-US" sz="3684" spc="36">
                <a:solidFill>
                  <a:srgbClr val="000000"/>
                </a:solidFill>
                <a:latin typeface="Cooper BT Bold"/>
              </a:rPr>
              <a:t>Helps identify the most popular room type, which can inform pricing strategies and promotional efforts.</a:t>
            </a:r>
          </a:p>
          <a:p>
            <a:pPr algn="ctr" marL="795523" indent="-397761" lvl="1">
              <a:lnSpc>
                <a:spcPts val="4790"/>
              </a:lnSpc>
              <a:buFont typeface="Arial"/>
              <a:buChar char="•"/>
            </a:pPr>
            <a:r>
              <a:rPr lang="en-US" sz="3684" spc="36">
                <a:solidFill>
                  <a:srgbClr val="000000"/>
                </a:solidFill>
                <a:latin typeface="Cooper BT Bold"/>
              </a:rPr>
              <a:t>Indicates the volume of weekend stays, which is critical for revenue management and special event planning.</a:t>
            </a:r>
          </a:p>
          <a:p>
            <a:pPr algn="ctr" marL="795523" indent="-397761" lvl="1">
              <a:lnSpc>
                <a:spcPts val="4790"/>
              </a:lnSpc>
              <a:buFont typeface="Arial"/>
              <a:buChar char="•"/>
            </a:pPr>
            <a:r>
              <a:rPr lang="en-US" sz="3684" spc="36">
                <a:solidFill>
                  <a:srgbClr val="000000"/>
                </a:solidFill>
                <a:latin typeface="Cooper BT Bold"/>
              </a:rPr>
              <a:t>Provides insights into booking behaviors, helping with forecasting demand, managing inventory, and tailoring marketing strategies to different booking windows.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6347578" y="118265"/>
            <a:ext cx="5096225" cy="910435"/>
            <a:chOff x="0" y="0"/>
            <a:chExt cx="1342216" cy="239785"/>
          </a:xfrm>
        </p:grpSpPr>
        <p:sp>
          <p:nvSpPr>
            <p:cNvPr name="Freeform 3" id="3"/>
            <p:cNvSpPr/>
            <p:nvPr/>
          </p:nvSpPr>
          <p:spPr>
            <a:xfrm flipH="false" flipV="false" rot="0">
              <a:off x="0" y="0"/>
              <a:ext cx="1342216" cy="239785"/>
            </a:xfrm>
            <a:custGeom>
              <a:avLst/>
              <a:gdLst/>
              <a:ahLst/>
              <a:cxnLst/>
              <a:rect r="r" b="b" t="t" l="l"/>
              <a:pathLst>
                <a:path h="239785" w="1342216">
                  <a:moveTo>
                    <a:pt x="77477" y="0"/>
                  </a:moveTo>
                  <a:lnTo>
                    <a:pt x="1264739" y="0"/>
                  </a:lnTo>
                  <a:cubicBezTo>
                    <a:pt x="1307528" y="0"/>
                    <a:pt x="1342216" y="34687"/>
                    <a:pt x="1342216" y="77477"/>
                  </a:cubicBezTo>
                  <a:lnTo>
                    <a:pt x="1342216" y="162309"/>
                  </a:lnTo>
                  <a:cubicBezTo>
                    <a:pt x="1342216" y="205098"/>
                    <a:pt x="1307528" y="239785"/>
                    <a:pt x="1264739" y="239785"/>
                  </a:cubicBezTo>
                  <a:lnTo>
                    <a:pt x="77477" y="239785"/>
                  </a:lnTo>
                  <a:cubicBezTo>
                    <a:pt x="34687" y="239785"/>
                    <a:pt x="0" y="205098"/>
                    <a:pt x="0" y="162309"/>
                  </a:cubicBezTo>
                  <a:lnTo>
                    <a:pt x="0" y="77477"/>
                  </a:lnTo>
                  <a:cubicBezTo>
                    <a:pt x="0" y="34687"/>
                    <a:pt x="34687" y="0"/>
                    <a:pt x="77477" y="0"/>
                  </a:cubicBezTo>
                  <a:close/>
                </a:path>
              </a:pathLst>
            </a:custGeom>
            <a:solidFill>
              <a:srgbClr val="524B26"/>
            </a:solidFill>
          </p:spPr>
        </p:sp>
        <p:sp>
          <p:nvSpPr>
            <p:cNvPr name="TextBox 4" id="4"/>
            <p:cNvSpPr txBox="true"/>
            <p:nvPr/>
          </p:nvSpPr>
          <p:spPr>
            <a:xfrm>
              <a:off x="0" y="-19050"/>
              <a:ext cx="1342216" cy="258835"/>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8  </a:t>
              </a:r>
            </a:p>
          </p:txBody>
        </p:sp>
      </p:grpSp>
      <p:sp>
        <p:nvSpPr>
          <p:cNvPr name="Freeform 5" id="5"/>
          <p:cNvSpPr/>
          <p:nvPr/>
        </p:nvSpPr>
        <p:spPr>
          <a:xfrm flipH="false" flipV="false" rot="0">
            <a:off x="711208" y="1286064"/>
            <a:ext cx="13235389" cy="3857436"/>
          </a:xfrm>
          <a:custGeom>
            <a:avLst/>
            <a:gdLst/>
            <a:ahLst/>
            <a:cxnLst/>
            <a:rect r="r" b="b" t="t" l="l"/>
            <a:pathLst>
              <a:path h="3857436" w="13235389">
                <a:moveTo>
                  <a:pt x="0" y="0"/>
                </a:moveTo>
                <a:lnTo>
                  <a:pt x="13235390" y="0"/>
                </a:lnTo>
                <a:lnTo>
                  <a:pt x="13235390" y="3857436"/>
                </a:lnTo>
                <a:lnTo>
                  <a:pt x="0" y="3857436"/>
                </a:lnTo>
                <a:lnTo>
                  <a:pt x="0" y="0"/>
                </a:lnTo>
                <a:close/>
              </a:path>
            </a:pathLst>
          </a:custGeom>
          <a:blipFill>
            <a:blip r:embed="rId2"/>
            <a:stretch>
              <a:fillRect l="0" t="-10339" r="-1965" b="-10339"/>
            </a:stretch>
          </a:blipFill>
        </p:spPr>
      </p:sp>
      <p:sp>
        <p:nvSpPr>
          <p:cNvPr name="Freeform 6" id="6"/>
          <p:cNvSpPr/>
          <p:nvPr/>
        </p:nvSpPr>
        <p:spPr>
          <a:xfrm flipH="false" flipV="false" rot="0">
            <a:off x="3696507" y="5734713"/>
            <a:ext cx="7747296" cy="3913986"/>
          </a:xfrm>
          <a:custGeom>
            <a:avLst/>
            <a:gdLst/>
            <a:ahLst/>
            <a:cxnLst/>
            <a:rect r="r" b="b" t="t" l="l"/>
            <a:pathLst>
              <a:path h="3913986" w="7747296">
                <a:moveTo>
                  <a:pt x="0" y="0"/>
                </a:moveTo>
                <a:lnTo>
                  <a:pt x="7747296" y="0"/>
                </a:lnTo>
                <a:lnTo>
                  <a:pt x="7747296" y="3913986"/>
                </a:lnTo>
                <a:lnTo>
                  <a:pt x="0" y="3913986"/>
                </a:lnTo>
                <a:lnTo>
                  <a:pt x="0" y="0"/>
                </a:lnTo>
                <a:close/>
              </a:path>
            </a:pathLst>
          </a:custGeom>
          <a:blipFill>
            <a:blip r:embed="rId3"/>
            <a:stretch>
              <a:fillRect l="0" t="-10875" r="0" b="-13292"/>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5330691" y="283805"/>
            <a:ext cx="6207706" cy="744895"/>
            <a:chOff x="0" y="0"/>
            <a:chExt cx="1634951" cy="196186"/>
          </a:xfrm>
        </p:grpSpPr>
        <p:sp>
          <p:nvSpPr>
            <p:cNvPr name="Freeform 3" id="3"/>
            <p:cNvSpPr/>
            <p:nvPr/>
          </p:nvSpPr>
          <p:spPr>
            <a:xfrm flipH="false" flipV="false" rot="0">
              <a:off x="0" y="0"/>
              <a:ext cx="1634951" cy="196186"/>
            </a:xfrm>
            <a:custGeom>
              <a:avLst/>
              <a:gdLst/>
              <a:ahLst/>
              <a:cxnLst/>
              <a:rect r="r" b="b" t="t" l="l"/>
              <a:pathLst>
                <a:path h="196186" w="1634951">
                  <a:moveTo>
                    <a:pt x="63604" y="0"/>
                  </a:moveTo>
                  <a:lnTo>
                    <a:pt x="1571347" y="0"/>
                  </a:lnTo>
                  <a:cubicBezTo>
                    <a:pt x="1588216" y="0"/>
                    <a:pt x="1604394" y="6701"/>
                    <a:pt x="1616322" y="18629"/>
                  </a:cubicBezTo>
                  <a:cubicBezTo>
                    <a:pt x="1628250" y="30557"/>
                    <a:pt x="1634951" y="46736"/>
                    <a:pt x="1634951" y="63604"/>
                  </a:cubicBezTo>
                  <a:lnTo>
                    <a:pt x="1634951" y="132582"/>
                  </a:lnTo>
                  <a:cubicBezTo>
                    <a:pt x="1634951" y="167710"/>
                    <a:pt x="1606475" y="196186"/>
                    <a:pt x="1571347" y="196186"/>
                  </a:cubicBezTo>
                  <a:lnTo>
                    <a:pt x="63604" y="196186"/>
                  </a:lnTo>
                  <a:cubicBezTo>
                    <a:pt x="28477" y="196186"/>
                    <a:pt x="0" y="167710"/>
                    <a:pt x="0" y="132582"/>
                  </a:cubicBezTo>
                  <a:lnTo>
                    <a:pt x="0" y="63604"/>
                  </a:lnTo>
                  <a:cubicBezTo>
                    <a:pt x="0" y="28477"/>
                    <a:pt x="28477" y="0"/>
                    <a:pt x="63604" y="0"/>
                  </a:cubicBezTo>
                  <a:close/>
                </a:path>
              </a:pathLst>
            </a:custGeom>
            <a:solidFill>
              <a:srgbClr val="524B26"/>
            </a:solidFill>
          </p:spPr>
        </p:sp>
        <p:sp>
          <p:nvSpPr>
            <p:cNvPr name="TextBox 4" id="4"/>
            <p:cNvSpPr txBox="true"/>
            <p:nvPr/>
          </p:nvSpPr>
          <p:spPr>
            <a:xfrm>
              <a:off x="0" y="-19050"/>
              <a:ext cx="1634951" cy="215236"/>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9</a:t>
              </a:r>
            </a:p>
          </p:txBody>
        </p:sp>
      </p:grpSp>
      <p:sp>
        <p:nvSpPr>
          <p:cNvPr name="Freeform 5" id="5"/>
          <p:cNvSpPr/>
          <p:nvPr/>
        </p:nvSpPr>
        <p:spPr>
          <a:xfrm flipH="false" flipV="false" rot="0">
            <a:off x="304477" y="1186122"/>
            <a:ext cx="12305408" cy="3957378"/>
          </a:xfrm>
          <a:custGeom>
            <a:avLst/>
            <a:gdLst/>
            <a:ahLst/>
            <a:cxnLst/>
            <a:rect r="r" b="b" t="t" l="l"/>
            <a:pathLst>
              <a:path h="3957378" w="12305408">
                <a:moveTo>
                  <a:pt x="0" y="0"/>
                </a:moveTo>
                <a:lnTo>
                  <a:pt x="12305408" y="0"/>
                </a:lnTo>
                <a:lnTo>
                  <a:pt x="12305408" y="3957378"/>
                </a:lnTo>
                <a:lnTo>
                  <a:pt x="0" y="3957378"/>
                </a:lnTo>
                <a:lnTo>
                  <a:pt x="0" y="0"/>
                </a:lnTo>
                <a:close/>
              </a:path>
            </a:pathLst>
          </a:custGeom>
          <a:blipFill>
            <a:blip r:embed="rId2"/>
            <a:stretch>
              <a:fillRect l="0" t="-9353" r="0" b="-9353"/>
            </a:stretch>
          </a:blipFill>
        </p:spPr>
      </p:sp>
      <p:sp>
        <p:nvSpPr>
          <p:cNvPr name="Freeform 6" id="6"/>
          <p:cNvSpPr/>
          <p:nvPr/>
        </p:nvSpPr>
        <p:spPr>
          <a:xfrm flipH="false" flipV="false" rot="0">
            <a:off x="11268690" y="2623058"/>
            <a:ext cx="7019310" cy="2520442"/>
          </a:xfrm>
          <a:custGeom>
            <a:avLst/>
            <a:gdLst/>
            <a:ahLst/>
            <a:cxnLst/>
            <a:rect r="r" b="b" t="t" l="l"/>
            <a:pathLst>
              <a:path h="2520442" w="7019310">
                <a:moveTo>
                  <a:pt x="0" y="0"/>
                </a:moveTo>
                <a:lnTo>
                  <a:pt x="7019310" y="0"/>
                </a:lnTo>
                <a:lnTo>
                  <a:pt x="7019310" y="2520442"/>
                </a:lnTo>
                <a:lnTo>
                  <a:pt x="0" y="2520442"/>
                </a:lnTo>
                <a:lnTo>
                  <a:pt x="0" y="0"/>
                </a:lnTo>
                <a:close/>
              </a:path>
            </a:pathLst>
          </a:custGeom>
          <a:blipFill>
            <a:blip r:embed="rId3"/>
            <a:stretch>
              <a:fillRect l="0" t="-17827" r="-26615" b="-21580"/>
            </a:stretch>
          </a:blipFill>
        </p:spPr>
      </p:sp>
      <p:grpSp>
        <p:nvGrpSpPr>
          <p:cNvPr name="Group 7" id="7"/>
          <p:cNvGrpSpPr/>
          <p:nvPr/>
        </p:nvGrpSpPr>
        <p:grpSpPr>
          <a:xfrm rot="0">
            <a:off x="6276632" y="5143500"/>
            <a:ext cx="6333253" cy="792193"/>
            <a:chOff x="0" y="0"/>
            <a:chExt cx="1668017" cy="208643"/>
          </a:xfrm>
        </p:grpSpPr>
        <p:sp>
          <p:nvSpPr>
            <p:cNvPr name="Freeform 8" id="8"/>
            <p:cNvSpPr/>
            <p:nvPr/>
          </p:nvSpPr>
          <p:spPr>
            <a:xfrm flipH="false" flipV="false" rot="0">
              <a:off x="0" y="0"/>
              <a:ext cx="1668017" cy="208643"/>
            </a:xfrm>
            <a:custGeom>
              <a:avLst/>
              <a:gdLst/>
              <a:ahLst/>
              <a:cxnLst/>
              <a:rect r="r" b="b" t="t" l="l"/>
              <a:pathLst>
                <a:path h="208643" w="1668017">
                  <a:moveTo>
                    <a:pt x="62344" y="0"/>
                  </a:moveTo>
                  <a:lnTo>
                    <a:pt x="1605674" y="0"/>
                  </a:lnTo>
                  <a:cubicBezTo>
                    <a:pt x="1622208" y="0"/>
                    <a:pt x="1638066" y="6568"/>
                    <a:pt x="1649757" y="18260"/>
                  </a:cubicBezTo>
                  <a:cubicBezTo>
                    <a:pt x="1661449" y="29952"/>
                    <a:pt x="1668017" y="45809"/>
                    <a:pt x="1668017" y="62344"/>
                  </a:cubicBezTo>
                  <a:lnTo>
                    <a:pt x="1668017" y="146300"/>
                  </a:lnTo>
                  <a:cubicBezTo>
                    <a:pt x="1668017" y="162834"/>
                    <a:pt x="1661449" y="178692"/>
                    <a:pt x="1649757" y="190383"/>
                  </a:cubicBezTo>
                  <a:cubicBezTo>
                    <a:pt x="1638066" y="202075"/>
                    <a:pt x="1622208" y="208643"/>
                    <a:pt x="1605674" y="208643"/>
                  </a:cubicBezTo>
                  <a:lnTo>
                    <a:pt x="62344" y="208643"/>
                  </a:lnTo>
                  <a:cubicBezTo>
                    <a:pt x="45809" y="208643"/>
                    <a:pt x="29952" y="202075"/>
                    <a:pt x="18260" y="190383"/>
                  </a:cubicBezTo>
                  <a:cubicBezTo>
                    <a:pt x="6568" y="178692"/>
                    <a:pt x="0" y="162834"/>
                    <a:pt x="0" y="146300"/>
                  </a:cubicBezTo>
                  <a:lnTo>
                    <a:pt x="0" y="62344"/>
                  </a:lnTo>
                  <a:cubicBezTo>
                    <a:pt x="0" y="45809"/>
                    <a:pt x="6568" y="29952"/>
                    <a:pt x="18260" y="18260"/>
                  </a:cubicBezTo>
                  <a:cubicBezTo>
                    <a:pt x="29952" y="6568"/>
                    <a:pt x="45809" y="0"/>
                    <a:pt x="62344" y="0"/>
                  </a:cubicBezTo>
                  <a:close/>
                </a:path>
              </a:pathLst>
            </a:custGeom>
            <a:solidFill>
              <a:srgbClr val="524B26"/>
            </a:solidFill>
          </p:spPr>
        </p:sp>
        <p:sp>
          <p:nvSpPr>
            <p:cNvPr name="TextBox 9" id="9"/>
            <p:cNvSpPr txBox="true"/>
            <p:nvPr/>
          </p:nvSpPr>
          <p:spPr>
            <a:xfrm>
              <a:off x="0" y="-19050"/>
              <a:ext cx="1668017" cy="227693"/>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10</a:t>
              </a:r>
            </a:p>
          </p:txBody>
        </p:sp>
      </p:grpSp>
      <p:sp>
        <p:nvSpPr>
          <p:cNvPr name="Freeform 10" id="10"/>
          <p:cNvSpPr/>
          <p:nvPr/>
        </p:nvSpPr>
        <p:spPr>
          <a:xfrm flipH="false" flipV="false" rot="0">
            <a:off x="415849" y="5935693"/>
            <a:ext cx="15662063" cy="2080712"/>
          </a:xfrm>
          <a:custGeom>
            <a:avLst/>
            <a:gdLst/>
            <a:ahLst/>
            <a:cxnLst/>
            <a:rect r="r" b="b" t="t" l="l"/>
            <a:pathLst>
              <a:path h="2080712" w="15662063">
                <a:moveTo>
                  <a:pt x="0" y="0"/>
                </a:moveTo>
                <a:lnTo>
                  <a:pt x="15662063" y="0"/>
                </a:lnTo>
                <a:lnTo>
                  <a:pt x="15662063" y="2080711"/>
                </a:lnTo>
                <a:lnTo>
                  <a:pt x="0" y="2080711"/>
                </a:lnTo>
                <a:lnTo>
                  <a:pt x="0" y="0"/>
                </a:lnTo>
                <a:close/>
              </a:path>
            </a:pathLst>
          </a:custGeom>
          <a:blipFill>
            <a:blip r:embed="rId4"/>
            <a:stretch>
              <a:fillRect l="0" t="-10944" r="0" b="-3806"/>
            </a:stretch>
          </a:blipFill>
        </p:spPr>
      </p:sp>
      <p:sp>
        <p:nvSpPr>
          <p:cNvPr name="Freeform 11" id="11"/>
          <p:cNvSpPr/>
          <p:nvPr/>
        </p:nvSpPr>
        <p:spPr>
          <a:xfrm flipH="false" flipV="false" rot="0">
            <a:off x="13467727" y="7146729"/>
            <a:ext cx="4607489" cy="2885063"/>
          </a:xfrm>
          <a:custGeom>
            <a:avLst/>
            <a:gdLst/>
            <a:ahLst/>
            <a:cxnLst/>
            <a:rect r="r" b="b" t="t" l="l"/>
            <a:pathLst>
              <a:path h="2885063" w="4607489">
                <a:moveTo>
                  <a:pt x="0" y="0"/>
                </a:moveTo>
                <a:lnTo>
                  <a:pt x="4607489" y="0"/>
                </a:lnTo>
                <a:lnTo>
                  <a:pt x="4607489" y="2885063"/>
                </a:lnTo>
                <a:lnTo>
                  <a:pt x="0" y="2885063"/>
                </a:lnTo>
                <a:lnTo>
                  <a:pt x="0" y="0"/>
                </a:lnTo>
                <a:close/>
              </a:path>
            </a:pathLst>
          </a:custGeom>
          <a:blipFill>
            <a:blip r:embed="rId5"/>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6986088" y="0"/>
            <a:ext cx="3275288" cy="673950"/>
            <a:chOff x="0" y="0"/>
            <a:chExt cx="862627" cy="177501"/>
          </a:xfrm>
        </p:grpSpPr>
        <p:sp>
          <p:nvSpPr>
            <p:cNvPr name="Freeform 3" id="3"/>
            <p:cNvSpPr/>
            <p:nvPr/>
          </p:nvSpPr>
          <p:spPr>
            <a:xfrm flipH="false" flipV="false" rot="0">
              <a:off x="0" y="0"/>
              <a:ext cx="862627" cy="177501"/>
            </a:xfrm>
            <a:custGeom>
              <a:avLst/>
              <a:gdLst/>
              <a:ahLst/>
              <a:cxnLst/>
              <a:rect r="r" b="b" t="t" l="l"/>
              <a:pathLst>
                <a:path h="177501" w="862627">
                  <a:moveTo>
                    <a:pt x="88751" y="0"/>
                  </a:moveTo>
                  <a:lnTo>
                    <a:pt x="773877" y="0"/>
                  </a:lnTo>
                  <a:cubicBezTo>
                    <a:pt x="822892" y="0"/>
                    <a:pt x="862627" y="39735"/>
                    <a:pt x="862627" y="88751"/>
                  </a:cubicBezTo>
                  <a:lnTo>
                    <a:pt x="862627" y="88751"/>
                  </a:lnTo>
                  <a:cubicBezTo>
                    <a:pt x="862627" y="137766"/>
                    <a:pt x="822892" y="177501"/>
                    <a:pt x="773877" y="177501"/>
                  </a:cubicBezTo>
                  <a:lnTo>
                    <a:pt x="88751" y="177501"/>
                  </a:lnTo>
                  <a:cubicBezTo>
                    <a:pt x="39735" y="177501"/>
                    <a:pt x="0" y="137766"/>
                    <a:pt x="0" y="88751"/>
                  </a:cubicBezTo>
                  <a:lnTo>
                    <a:pt x="0" y="88751"/>
                  </a:lnTo>
                  <a:cubicBezTo>
                    <a:pt x="0" y="39735"/>
                    <a:pt x="39735" y="0"/>
                    <a:pt x="88751" y="0"/>
                  </a:cubicBezTo>
                  <a:close/>
                </a:path>
              </a:pathLst>
            </a:custGeom>
            <a:solidFill>
              <a:srgbClr val="524B26"/>
            </a:solidFill>
          </p:spPr>
        </p:sp>
        <p:sp>
          <p:nvSpPr>
            <p:cNvPr name="TextBox 4" id="4"/>
            <p:cNvSpPr txBox="true"/>
            <p:nvPr/>
          </p:nvSpPr>
          <p:spPr>
            <a:xfrm>
              <a:off x="0" y="-19050"/>
              <a:ext cx="862627" cy="196551"/>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11</a:t>
              </a:r>
            </a:p>
          </p:txBody>
        </p:sp>
      </p:grpSp>
      <p:sp>
        <p:nvSpPr>
          <p:cNvPr name="Freeform 5" id="5"/>
          <p:cNvSpPr/>
          <p:nvPr/>
        </p:nvSpPr>
        <p:spPr>
          <a:xfrm flipH="false" flipV="false" rot="0">
            <a:off x="324467" y="841387"/>
            <a:ext cx="13928467" cy="2092570"/>
          </a:xfrm>
          <a:custGeom>
            <a:avLst/>
            <a:gdLst/>
            <a:ahLst/>
            <a:cxnLst/>
            <a:rect r="r" b="b" t="t" l="l"/>
            <a:pathLst>
              <a:path h="2092570" w="13928467">
                <a:moveTo>
                  <a:pt x="0" y="0"/>
                </a:moveTo>
                <a:lnTo>
                  <a:pt x="13928468" y="0"/>
                </a:lnTo>
                <a:lnTo>
                  <a:pt x="13928468" y="2092570"/>
                </a:lnTo>
                <a:lnTo>
                  <a:pt x="0" y="2092570"/>
                </a:lnTo>
                <a:lnTo>
                  <a:pt x="0" y="0"/>
                </a:lnTo>
                <a:close/>
              </a:path>
            </a:pathLst>
          </a:custGeom>
          <a:blipFill>
            <a:blip r:embed="rId2"/>
            <a:stretch>
              <a:fillRect l="0" t="0" r="-4584" b="-19212"/>
            </a:stretch>
          </a:blipFill>
        </p:spPr>
      </p:sp>
      <p:sp>
        <p:nvSpPr>
          <p:cNvPr name="Freeform 6" id="6"/>
          <p:cNvSpPr/>
          <p:nvPr/>
        </p:nvSpPr>
        <p:spPr>
          <a:xfrm flipH="false" flipV="false" rot="0">
            <a:off x="0" y="2933957"/>
            <a:ext cx="8076644" cy="1672986"/>
          </a:xfrm>
          <a:custGeom>
            <a:avLst/>
            <a:gdLst/>
            <a:ahLst/>
            <a:cxnLst/>
            <a:rect r="r" b="b" t="t" l="l"/>
            <a:pathLst>
              <a:path h="1672986" w="8076644">
                <a:moveTo>
                  <a:pt x="0" y="0"/>
                </a:moveTo>
                <a:lnTo>
                  <a:pt x="8076644" y="0"/>
                </a:lnTo>
                <a:lnTo>
                  <a:pt x="8076644" y="1672986"/>
                </a:lnTo>
                <a:lnTo>
                  <a:pt x="0" y="1672986"/>
                </a:lnTo>
                <a:lnTo>
                  <a:pt x="0" y="0"/>
                </a:lnTo>
                <a:close/>
              </a:path>
            </a:pathLst>
          </a:custGeom>
          <a:blipFill>
            <a:blip r:embed="rId3"/>
            <a:stretch>
              <a:fillRect l="-8784" t="-10248" r="-6734" b="-26857"/>
            </a:stretch>
          </a:blipFill>
        </p:spPr>
      </p:sp>
      <p:grpSp>
        <p:nvGrpSpPr>
          <p:cNvPr name="Group 7" id="7"/>
          <p:cNvGrpSpPr/>
          <p:nvPr/>
        </p:nvGrpSpPr>
        <p:grpSpPr>
          <a:xfrm rot="0">
            <a:off x="8076644" y="4249469"/>
            <a:ext cx="3086100" cy="894031"/>
            <a:chOff x="0" y="0"/>
            <a:chExt cx="812800" cy="235465"/>
          </a:xfrm>
        </p:grpSpPr>
        <p:sp>
          <p:nvSpPr>
            <p:cNvPr name="Freeform 8" id="8"/>
            <p:cNvSpPr/>
            <p:nvPr/>
          </p:nvSpPr>
          <p:spPr>
            <a:xfrm flipH="false" flipV="false" rot="0">
              <a:off x="0" y="0"/>
              <a:ext cx="812800" cy="235465"/>
            </a:xfrm>
            <a:custGeom>
              <a:avLst/>
              <a:gdLst/>
              <a:ahLst/>
              <a:cxnLst/>
              <a:rect r="r" b="b" t="t" l="l"/>
              <a:pathLst>
                <a:path h="235465" w="812800">
                  <a:moveTo>
                    <a:pt x="117732" y="0"/>
                  </a:moveTo>
                  <a:lnTo>
                    <a:pt x="695068" y="0"/>
                  </a:lnTo>
                  <a:cubicBezTo>
                    <a:pt x="726292" y="0"/>
                    <a:pt x="756238" y="12404"/>
                    <a:pt x="778317" y="34483"/>
                  </a:cubicBezTo>
                  <a:cubicBezTo>
                    <a:pt x="800396" y="56562"/>
                    <a:pt x="812800" y="86508"/>
                    <a:pt x="812800" y="117732"/>
                  </a:cubicBezTo>
                  <a:lnTo>
                    <a:pt x="812800" y="117732"/>
                  </a:lnTo>
                  <a:cubicBezTo>
                    <a:pt x="812800" y="148957"/>
                    <a:pt x="800396" y="178903"/>
                    <a:pt x="778317" y="200982"/>
                  </a:cubicBezTo>
                  <a:cubicBezTo>
                    <a:pt x="756238" y="223061"/>
                    <a:pt x="726292" y="235465"/>
                    <a:pt x="695068" y="235465"/>
                  </a:cubicBezTo>
                  <a:lnTo>
                    <a:pt x="117732" y="235465"/>
                  </a:lnTo>
                  <a:cubicBezTo>
                    <a:pt x="86508" y="235465"/>
                    <a:pt x="56562" y="223061"/>
                    <a:pt x="34483" y="200982"/>
                  </a:cubicBezTo>
                  <a:cubicBezTo>
                    <a:pt x="12404" y="178903"/>
                    <a:pt x="0" y="148957"/>
                    <a:pt x="0" y="117732"/>
                  </a:cubicBezTo>
                  <a:lnTo>
                    <a:pt x="0" y="117732"/>
                  </a:lnTo>
                  <a:cubicBezTo>
                    <a:pt x="0" y="86508"/>
                    <a:pt x="12404" y="56562"/>
                    <a:pt x="34483" y="34483"/>
                  </a:cubicBezTo>
                  <a:cubicBezTo>
                    <a:pt x="56562" y="12404"/>
                    <a:pt x="86508" y="0"/>
                    <a:pt x="117732" y="0"/>
                  </a:cubicBezTo>
                  <a:close/>
                </a:path>
              </a:pathLst>
            </a:custGeom>
            <a:solidFill>
              <a:srgbClr val="DCDDDF"/>
            </a:solidFill>
          </p:spPr>
        </p:sp>
        <p:sp>
          <p:nvSpPr>
            <p:cNvPr name="TextBox 9" id="9"/>
            <p:cNvSpPr txBox="true"/>
            <p:nvPr/>
          </p:nvSpPr>
          <p:spPr>
            <a:xfrm>
              <a:off x="0" y="-19050"/>
              <a:ext cx="812800" cy="254515"/>
            </a:xfrm>
            <a:prstGeom prst="rect">
              <a:avLst/>
            </a:prstGeom>
          </p:spPr>
          <p:txBody>
            <a:bodyPr anchor="ctr" rtlCol="false" tIns="50800" lIns="50800" bIns="50800" rIns="50800"/>
            <a:lstStyle/>
            <a:p>
              <a:pPr algn="ctr">
                <a:lnSpc>
                  <a:spcPts val="2994"/>
                </a:lnSpc>
              </a:pPr>
              <a:r>
                <a:rPr lang="en-US" sz="2303" spc="23">
                  <a:solidFill>
                    <a:srgbClr val="000000"/>
                  </a:solidFill>
                  <a:latin typeface="Cooper BT Bold"/>
                </a:rPr>
                <a:t>Question 12</a:t>
              </a:r>
            </a:p>
          </p:txBody>
        </p:sp>
      </p:grpSp>
      <p:sp>
        <p:nvSpPr>
          <p:cNvPr name="Freeform 10" id="10"/>
          <p:cNvSpPr/>
          <p:nvPr/>
        </p:nvSpPr>
        <p:spPr>
          <a:xfrm flipH="false" flipV="false" rot="0">
            <a:off x="0" y="5116449"/>
            <a:ext cx="14800378" cy="1718610"/>
          </a:xfrm>
          <a:custGeom>
            <a:avLst/>
            <a:gdLst/>
            <a:ahLst/>
            <a:cxnLst/>
            <a:rect r="r" b="b" t="t" l="l"/>
            <a:pathLst>
              <a:path h="1718610" w="14800378">
                <a:moveTo>
                  <a:pt x="0" y="0"/>
                </a:moveTo>
                <a:lnTo>
                  <a:pt x="14800378" y="0"/>
                </a:lnTo>
                <a:lnTo>
                  <a:pt x="14800378" y="1718610"/>
                </a:lnTo>
                <a:lnTo>
                  <a:pt x="0" y="1718610"/>
                </a:lnTo>
                <a:lnTo>
                  <a:pt x="0" y="0"/>
                </a:lnTo>
                <a:close/>
              </a:path>
            </a:pathLst>
          </a:custGeom>
          <a:blipFill>
            <a:blip r:embed="rId4"/>
            <a:stretch>
              <a:fillRect l="0" t="-17688" r="0" b="-18840"/>
            </a:stretch>
          </a:blipFill>
        </p:spPr>
      </p:sp>
      <p:sp>
        <p:nvSpPr>
          <p:cNvPr name="Freeform 11" id="11"/>
          <p:cNvSpPr/>
          <p:nvPr/>
        </p:nvSpPr>
        <p:spPr>
          <a:xfrm flipH="false" flipV="false" rot="0">
            <a:off x="324467" y="7166894"/>
            <a:ext cx="3109432" cy="2446447"/>
          </a:xfrm>
          <a:custGeom>
            <a:avLst/>
            <a:gdLst/>
            <a:ahLst/>
            <a:cxnLst/>
            <a:rect r="r" b="b" t="t" l="l"/>
            <a:pathLst>
              <a:path h="2446447" w="3109432">
                <a:moveTo>
                  <a:pt x="0" y="0"/>
                </a:moveTo>
                <a:lnTo>
                  <a:pt x="3109432" y="0"/>
                </a:lnTo>
                <a:lnTo>
                  <a:pt x="3109432" y="2446447"/>
                </a:lnTo>
                <a:lnTo>
                  <a:pt x="0" y="2446447"/>
                </a:lnTo>
                <a:lnTo>
                  <a:pt x="0" y="0"/>
                </a:lnTo>
                <a:close/>
              </a:path>
            </a:pathLst>
          </a:custGeom>
          <a:blipFill>
            <a:blip r:embed="rId5"/>
            <a:stretch>
              <a:fillRect l="0" t="-6766" r="0" b="-6766"/>
            </a:stretch>
          </a:blipFill>
        </p:spPr>
      </p:sp>
      <p:sp>
        <p:nvSpPr>
          <p:cNvPr name="Freeform 12" id="12"/>
          <p:cNvSpPr/>
          <p:nvPr/>
        </p:nvSpPr>
        <p:spPr>
          <a:xfrm flipH="false" flipV="false" rot="0">
            <a:off x="4038322" y="7006509"/>
            <a:ext cx="3740492" cy="2811891"/>
          </a:xfrm>
          <a:custGeom>
            <a:avLst/>
            <a:gdLst/>
            <a:ahLst/>
            <a:cxnLst/>
            <a:rect r="r" b="b" t="t" l="l"/>
            <a:pathLst>
              <a:path h="2811891" w="3740492">
                <a:moveTo>
                  <a:pt x="0" y="0"/>
                </a:moveTo>
                <a:lnTo>
                  <a:pt x="3740492" y="0"/>
                </a:lnTo>
                <a:lnTo>
                  <a:pt x="3740492" y="2811891"/>
                </a:lnTo>
                <a:lnTo>
                  <a:pt x="0" y="2811891"/>
                </a:lnTo>
                <a:lnTo>
                  <a:pt x="0" y="0"/>
                </a:lnTo>
                <a:close/>
              </a:path>
            </a:pathLst>
          </a:custGeom>
          <a:blipFill>
            <a:blip r:embed="rId6"/>
            <a:stretch>
              <a:fillRect l="0" t="-12712" r="0" b="-5046"/>
            </a:stretch>
          </a:blipFill>
        </p:spPr>
      </p:sp>
      <p:sp>
        <p:nvSpPr>
          <p:cNvPr name="Freeform 13" id="13"/>
          <p:cNvSpPr/>
          <p:nvPr/>
        </p:nvSpPr>
        <p:spPr>
          <a:xfrm flipH="false" flipV="false" rot="0">
            <a:off x="8623732" y="6835059"/>
            <a:ext cx="3818841" cy="3274976"/>
          </a:xfrm>
          <a:custGeom>
            <a:avLst/>
            <a:gdLst/>
            <a:ahLst/>
            <a:cxnLst/>
            <a:rect r="r" b="b" t="t" l="l"/>
            <a:pathLst>
              <a:path h="3274976" w="3818841">
                <a:moveTo>
                  <a:pt x="0" y="0"/>
                </a:moveTo>
                <a:lnTo>
                  <a:pt x="3818841" y="0"/>
                </a:lnTo>
                <a:lnTo>
                  <a:pt x="3818841" y="3274976"/>
                </a:lnTo>
                <a:lnTo>
                  <a:pt x="0" y="3274976"/>
                </a:lnTo>
                <a:lnTo>
                  <a:pt x="0" y="0"/>
                </a:lnTo>
                <a:close/>
              </a:path>
            </a:pathLst>
          </a:custGeom>
          <a:blipFill>
            <a:blip r:embed="rId7"/>
            <a:stretch>
              <a:fillRect l="0" t="-4356" r="0" b="-3172"/>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6228770" y="261665"/>
            <a:ext cx="4458845" cy="767035"/>
          </a:xfrm>
          <a:prstGeom prst="rect">
            <a:avLst/>
          </a:prstGeom>
        </p:spPr>
        <p:txBody>
          <a:bodyPr anchor="t" rtlCol="false" tIns="0" lIns="0" bIns="0" rIns="0">
            <a:spAutoFit/>
          </a:bodyPr>
          <a:lstStyle/>
          <a:p>
            <a:pPr algn="ctr">
              <a:lnSpc>
                <a:spcPts val="6114"/>
              </a:lnSpc>
              <a:spcBef>
                <a:spcPct val="0"/>
              </a:spcBef>
            </a:pPr>
            <a:r>
              <a:rPr lang="en-US" sz="4703" spc="47">
                <a:solidFill>
                  <a:srgbClr val="000000"/>
                </a:solidFill>
                <a:latin typeface="Cooper BT Bold"/>
              </a:rPr>
              <a:t>INSIGHTS </a:t>
            </a:r>
          </a:p>
        </p:txBody>
      </p:sp>
      <p:sp>
        <p:nvSpPr>
          <p:cNvPr name="TextBox 3" id="3"/>
          <p:cNvSpPr txBox="true"/>
          <p:nvPr/>
        </p:nvSpPr>
        <p:spPr>
          <a:xfrm rot="0">
            <a:off x="0" y="2004996"/>
            <a:ext cx="17815029" cy="5135747"/>
          </a:xfrm>
          <a:prstGeom prst="rect">
            <a:avLst/>
          </a:prstGeom>
        </p:spPr>
        <p:txBody>
          <a:bodyPr anchor="t" rtlCol="false" tIns="0" lIns="0" bIns="0" rIns="0">
            <a:spAutoFit/>
          </a:bodyPr>
          <a:lstStyle/>
          <a:p>
            <a:pPr algn="ctr" marL="648480" indent="-324240" lvl="1">
              <a:lnSpc>
                <a:spcPts val="4475"/>
              </a:lnSpc>
              <a:buFont typeface="Arial"/>
              <a:buChar char="•"/>
            </a:pPr>
            <a:r>
              <a:rPr lang="en-US" sz="3003" spc="30">
                <a:solidFill>
                  <a:srgbClr val="000000"/>
                </a:solidFill>
                <a:latin typeface="Cooper BT Bold"/>
              </a:rPr>
              <a:t>A high number of confirmed reservations, such as 493, reflects a healthy booking status, ensuring solid occupancy and revenue forecasts.</a:t>
            </a:r>
          </a:p>
          <a:p>
            <a:pPr algn="ctr" marL="648480" indent="-324240" lvl="1">
              <a:lnSpc>
                <a:spcPts val="4475"/>
              </a:lnSpc>
              <a:buFont typeface="Arial"/>
              <a:buChar char="•"/>
            </a:pPr>
            <a:r>
              <a:rPr lang="en-US" sz="3003" spc="30">
                <a:solidFill>
                  <a:srgbClr val="000000"/>
                </a:solidFill>
                <a:latin typeface="Cooper BT Bold"/>
              </a:rPr>
              <a:t>Understanding that there are adults and children across reservations helps in planning amenities, activities, and services tailored to these demographics.</a:t>
            </a:r>
          </a:p>
          <a:p>
            <a:pPr algn="ctr" marL="670070" indent="-335035" lvl="1">
              <a:lnSpc>
                <a:spcPts val="4624"/>
              </a:lnSpc>
              <a:buFont typeface="Arial"/>
              <a:buChar char="•"/>
            </a:pPr>
            <a:r>
              <a:rPr lang="en-US" sz="3103" spc="31">
                <a:solidFill>
                  <a:srgbClr val="000000"/>
                </a:solidFill>
                <a:latin typeface="Cooper BT Bold"/>
              </a:rPr>
              <a:t>An average of 2 weekend nights for families indicates a trend toward weekend stays, suggesting that marketing efforts could focus on enhancing weekend family packages and activities.</a:t>
            </a:r>
          </a:p>
          <a:p>
            <a:pPr algn="ctr" marL="648480" indent="-324240" lvl="1">
              <a:lnSpc>
                <a:spcPts val="4475"/>
              </a:lnSpc>
              <a:buFont typeface="Arial"/>
              <a:buChar char="•"/>
            </a:pPr>
            <a:r>
              <a:rPr lang="en-US" sz="3003" spc="30">
                <a:solidFill>
                  <a:srgbClr val="000000"/>
                </a:solidFill>
                <a:latin typeface="Cooper BT Bold"/>
              </a:rPr>
              <a:t>Identifying peak booking months, such as June and December, aids in strategic planning for promotions, staffing, and resource management during high-demand periods.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7175864" y="127526"/>
            <a:ext cx="3256134" cy="726872"/>
            <a:chOff x="0" y="0"/>
            <a:chExt cx="857583" cy="191440"/>
          </a:xfrm>
        </p:grpSpPr>
        <p:sp>
          <p:nvSpPr>
            <p:cNvPr name="Freeform 3" id="3"/>
            <p:cNvSpPr/>
            <p:nvPr/>
          </p:nvSpPr>
          <p:spPr>
            <a:xfrm flipH="false" flipV="false" rot="0">
              <a:off x="0" y="0"/>
              <a:ext cx="857583" cy="191440"/>
            </a:xfrm>
            <a:custGeom>
              <a:avLst/>
              <a:gdLst/>
              <a:ahLst/>
              <a:cxnLst/>
              <a:rect r="r" b="b" t="t" l="l"/>
              <a:pathLst>
                <a:path h="191440" w="857583">
                  <a:moveTo>
                    <a:pt x="95720" y="0"/>
                  </a:moveTo>
                  <a:lnTo>
                    <a:pt x="761863" y="0"/>
                  </a:lnTo>
                  <a:cubicBezTo>
                    <a:pt x="814727" y="0"/>
                    <a:pt x="857583" y="42855"/>
                    <a:pt x="857583" y="95720"/>
                  </a:cubicBezTo>
                  <a:lnTo>
                    <a:pt x="857583" y="95720"/>
                  </a:lnTo>
                  <a:cubicBezTo>
                    <a:pt x="857583" y="121106"/>
                    <a:pt x="847498" y="145453"/>
                    <a:pt x="829547" y="163404"/>
                  </a:cubicBezTo>
                  <a:cubicBezTo>
                    <a:pt x="811596" y="181355"/>
                    <a:pt x="787249" y="191440"/>
                    <a:pt x="761863" y="191440"/>
                  </a:cubicBezTo>
                  <a:lnTo>
                    <a:pt x="95720" y="191440"/>
                  </a:lnTo>
                  <a:cubicBezTo>
                    <a:pt x="42855" y="191440"/>
                    <a:pt x="0" y="148584"/>
                    <a:pt x="0" y="95720"/>
                  </a:cubicBezTo>
                  <a:lnTo>
                    <a:pt x="0" y="95720"/>
                  </a:lnTo>
                  <a:cubicBezTo>
                    <a:pt x="0" y="42855"/>
                    <a:pt x="42855" y="0"/>
                    <a:pt x="95720" y="0"/>
                  </a:cubicBezTo>
                  <a:close/>
                </a:path>
              </a:pathLst>
            </a:custGeom>
            <a:solidFill>
              <a:srgbClr val="524B26"/>
            </a:solidFill>
          </p:spPr>
        </p:sp>
        <p:sp>
          <p:nvSpPr>
            <p:cNvPr name="TextBox 4" id="4"/>
            <p:cNvSpPr txBox="true"/>
            <p:nvPr/>
          </p:nvSpPr>
          <p:spPr>
            <a:xfrm>
              <a:off x="0" y="-19050"/>
              <a:ext cx="857583" cy="210490"/>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13</a:t>
              </a:r>
            </a:p>
          </p:txBody>
        </p:sp>
      </p:grpSp>
      <p:sp>
        <p:nvSpPr>
          <p:cNvPr name="Freeform 5" id="5"/>
          <p:cNvSpPr/>
          <p:nvPr/>
        </p:nvSpPr>
        <p:spPr>
          <a:xfrm flipH="false" flipV="false" rot="0">
            <a:off x="296425" y="1028700"/>
            <a:ext cx="17695149" cy="2214219"/>
          </a:xfrm>
          <a:custGeom>
            <a:avLst/>
            <a:gdLst/>
            <a:ahLst/>
            <a:cxnLst/>
            <a:rect r="r" b="b" t="t" l="l"/>
            <a:pathLst>
              <a:path h="2214219" w="17695149">
                <a:moveTo>
                  <a:pt x="0" y="0"/>
                </a:moveTo>
                <a:lnTo>
                  <a:pt x="17695150" y="0"/>
                </a:lnTo>
                <a:lnTo>
                  <a:pt x="17695150" y="2214219"/>
                </a:lnTo>
                <a:lnTo>
                  <a:pt x="0" y="2214219"/>
                </a:lnTo>
                <a:lnTo>
                  <a:pt x="0" y="0"/>
                </a:lnTo>
                <a:close/>
              </a:path>
            </a:pathLst>
          </a:custGeom>
          <a:blipFill>
            <a:blip r:embed="rId2"/>
            <a:stretch>
              <a:fillRect l="0" t="0" r="0" b="0"/>
            </a:stretch>
          </a:blipFill>
        </p:spPr>
      </p:sp>
      <p:sp>
        <p:nvSpPr>
          <p:cNvPr name="Freeform 6" id="6"/>
          <p:cNvSpPr/>
          <p:nvPr/>
        </p:nvSpPr>
        <p:spPr>
          <a:xfrm flipH="false" flipV="false" rot="0">
            <a:off x="614105" y="3955278"/>
            <a:ext cx="7496061" cy="3737643"/>
          </a:xfrm>
          <a:custGeom>
            <a:avLst/>
            <a:gdLst/>
            <a:ahLst/>
            <a:cxnLst/>
            <a:rect r="r" b="b" t="t" l="l"/>
            <a:pathLst>
              <a:path h="3737643" w="7496061">
                <a:moveTo>
                  <a:pt x="0" y="0"/>
                </a:moveTo>
                <a:lnTo>
                  <a:pt x="7496062" y="0"/>
                </a:lnTo>
                <a:lnTo>
                  <a:pt x="7496062" y="3737643"/>
                </a:lnTo>
                <a:lnTo>
                  <a:pt x="0" y="3737643"/>
                </a:lnTo>
                <a:lnTo>
                  <a:pt x="0" y="0"/>
                </a:lnTo>
                <a:close/>
              </a:path>
            </a:pathLst>
          </a:custGeom>
          <a:blipFill>
            <a:blip r:embed="rId3"/>
            <a:stretch>
              <a:fillRect l="0" t="0" r="0" b="-9724"/>
            </a:stretch>
          </a:blipFill>
        </p:spPr>
      </p:sp>
      <p:sp>
        <p:nvSpPr>
          <p:cNvPr name="Freeform 7" id="7"/>
          <p:cNvSpPr/>
          <p:nvPr/>
        </p:nvSpPr>
        <p:spPr>
          <a:xfrm flipH="false" flipV="false" rot="0">
            <a:off x="9773073" y="3955278"/>
            <a:ext cx="7486227" cy="4142638"/>
          </a:xfrm>
          <a:custGeom>
            <a:avLst/>
            <a:gdLst/>
            <a:ahLst/>
            <a:cxnLst/>
            <a:rect r="r" b="b" t="t" l="l"/>
            <a:pathLst>
              <a:path h="4142638" w="7486227">
                <a:moveTo>
                  <a:pt x="0" y="0"/>
                </a:moveTo>
                <a:lnTo>
                  <a:pt x="7486227" y="0"/>
                </a:lnTo>
                <a:lnTo>
                  <a:pt x="7486227" y="4142637"/>
                </a:lnTo>
                <a:lnTo>
                  <a:pt x="0" y="4142637"/>
                </a:lnTo>
                <a:lnTo>
                  <a:pt x="0" y="0"/>
                </a:lnTo>
                <a:close/>
              </a:path>
            </a:pathLst>
          </a:custGeom>
          <a:blipFill>
            <a:blip r:embed="rId4"/>
            <a:stretch>
              <a:fillRect l="0" t="-8208" r="0" b="-8722"/>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7724252" y="34744"/>
            <a:ext cx="2843841" cy="860606"/>
            <a:chOff x="0" y="0"/>
            <a:chExt cx="748995" cy="226662"/>
          </a:xfrm>
        </p:grpSpPr>
        <p:sp>
          <p:nvSpPr>
            <p:cNvPr name="Freeform 3" id="3"/>
            <p:cNvSpPr/>
            <p:nvPr/>
          </p:nvSpPr>
          <p:spPr>
            <a:xfrm flipH="false" flipV="false" rot="0">
              <a:off x="0" y="0"/>
              <a:ext cx="748995" cy="226662"/>
            </a:xfrm>
            <a:custGeom>
              <a:avLst/>
              <a:gdLst/>
              <a:ahLst/>
              <a:cxnLst/>
              <a:rect r="r" b="b" t="t" l="l"/>
              <a:pathLst>
                <a:path h="226662" w="748995">
                  <a:moveTo>
                    <a:pt x="113331" y="0"/>
                  </a:moveTo>
                  <a:lnTo>
                    <a:pt x="635664" y="0"/>
                  </a:lnTo>
                  <a:cubicBezTo>
                    <a:pt x="665721" y="0"/>
                    <a:pt x="694548" y="11940"/>
                    <a:pt x="715801" y="33194"/>
                  </a:cubicBezTo>
                  <a:cubicBezTo>
                    <a:pt x="737055" y="54447"/>
                    <a:pt x="748995" y="83274"/>
                    <a:pt x="748995" y="113331"/>
                  </a:cubicBezTo>
                  <a:lnTo>
                    <a:pt x="748995" y="113331"/>
                  </a:lnTo>
                  <a:cubicBezTo>
                    <a:pt x="748995" y="175922"/>
                    <a:pt x="698255" y="226662"/>
                    <a:pt x="635664" y="226662"/>
                  </a:cubicBezTo>
                  <a:lnTo>
                    <a:pt x="113331" y="226662"/>
                  </a:lnTo>
                  <a:cubicBezTo>
                    <a:pt x="83274" y="226662"/>
                    <a:pt x="54447" y="214721"/>
                    <a:pt x="33194" y="193468"/>
                  </a:cubicBezTo>
                  <a:cubicBezTo>
                    <a:pt x="11940" y="172214"/>
                    <a:pt x="0" y="143388"/>
                    <a:pt x="0" y="113331"/>
                  </a:cubicBezTo>
                  <a:lnTo>
                    <a:pt x="0" y="113331"/>
                  </a:lnTo>
                  <a:cubicBezTo>
                    <a:pt x="0" y="83274"/>
                    <a:pt x="11940" y="54447"/>
                    <a:pt x="33194" y="33194"/>
                  </a:cubicBezTo>
                  <a:cubicBezTo>
                    <a:pt x="54447" y="11940"/>
                    <a:pt x="83274" y="0"/>
                    <a:pt x="113331" y="0"/>
                  </a:cubicBezTo>
                  <a:close/>
                </a:path>
              </a:pathLst>
            </a:custGeom>
            <a:solidFill>
              <a:srgbClr val="524B26"/>
            </a:solidFill>
          </p:spPr>
        </p:sp>
        <p:sp>
          <p:nvSpPr>
            <p:cNvPr name="TextBox 4" id="4"/>
            <p:cNvSpPr txBox="true"/>
            <p:nvPr/>
          </p:nvSpPr>
          <p:spPr>
            <a:xfrm>
              <a:off x="0" y="-19050"/>
              <a:ext cx="748995" cy="245712"/>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14 </a:t>
              </a:r>
            </a:p>
            <a:p>
              <a:pPr algn="ctr">
                <a:lnSpc>
                  <a:spcPts val="2994"/>
                </a:lnSpc>
              </a:pPr>
            </a:p>
          </p:txBody>
        </p:sp>
      </p:grpSp>
      <p:sp>
        <p:nvSpPr>
          <p:cNvPr name="Freeform 5" id="5"/>
          <p:cNvSpPr/>
          <p:nvPr/>
        </p:nvSpPr>
        <p:spPr>
          <a:xfrm flipH="false" flipV="false" rot="0">
            <a:off x="0" y="1028700"/>
            <a:ext cx="18292346" cy="2280563"/>
          </a:xfrm>
          <a:custGeom>
            <a:avLst/>
            <a:gdLst/>
            <a:ahLst/>
            <a:cxnLst/>
            <a:rect r="r" b="b" t="t" l="l"/>
            <a:pathLst>
              <a:path h="2280563" w="18292346">
                <a:moveTo>
                  <a:pt x="0" y="0"/>
                </a:moveTo>
                <a:lnTo>
                  <a:pt x="18292346" y="0"/>
                </a:lnTo>
                <a:lnTo>
                  <a:pt x="18292346" y="2280563"/>
                </a:lnTo>
                <a:lnTo>
                  <a:pt x="0" y="2280563"/>
                </a:lnTo>
                <a:lnTo>
                  <a:pt x="0" y="0"/>
                </a:lnTo>
                <a:close/>
              </a:path>
            </a:pathLst>
          </a:custGeom>
          <a:blipFill>
            <a:blip r:embed="rId2"/>
            <a:stretch>
              <a:fillRect l="0" t="0" r="0" b="0"/>
            </a:stretch>
          </a:blipFill>
        </p:spPr>
      </p:sp>
      <p:sp>
        <p:nvSpPr>
          <p:cNvPr name="Freeform 6" id="6"/>
          <p:cNvSpPr/>
          <p:nvPr/>
        </p:nvSpPr>
        <p:spPr>
          <a:xfrm flipH="false" flipV="false" rot="0">
            <a:off x="784869" y="3309263"/>
            <a:ext cx="7593976" cy="1383692"/>
          </a:xfrm>
          <a:custGeom>
            <a:avLst/>
            <a:gdLst/>
            <a:ahLst/>
            <a:cxnLst/>
            <a:rect r="r" b="b" t="t" l="l"/>
            <a:pathLst>
              <a:path h="1383692" w="7593976">
                <a:moveTo>
                  <a:pt x="0" y="0"/>
                </a:moveTo>
                <a:lnTo>
                  <a:pt x="7593976" y="0"/>
                </a:lnTo>
                <a:lnTo>
                  <a:pt x="7593976" y="1383691"/>
                </a:lnTo>
                <a:lnTo>
                  <a:pt x="0" y="1383691"/>
                </a:lnTo>
                <a:lnTo>
                  <a:pt x="0" y="0"/>
                </a:lnTo>
                <a:close/>
              </a:path>
            </a:pathLst>
          </a:custGeom>
          <a:blipFill>
            <a:blip r:embed="rId3"/>
            <a:stretch>
              <a:fillRect l="-11801" t="-12288" r="-16233" b="-23124"/>
            </a:stretch>
          </a:blipFill>
        </p:spPr>
      </p:sp>
      <p:grpSp>
        <p:nvGrpSpPr>
          <p:cNvPr name="Group 7" id="7"/>
          <p:cNvGrpSpPr/>
          <p:nvPr/>
        </p:nvGrpSpPr>
        <p:grpSpPr>
          <a:xfrm rot="0">
            <a:off x="8038776" y="4592448"/>
            <a:ext cx="3086100" cy="681170"/>
            <a:chOff x="0" y="0"/>
            <a:chExt cx="812800" cy="179403"/>
          </a:xfrm>
        </p:grpSpPr>
        <p:sp>
          <p:nvSpPr>
            <p:cNvPr name="Freeform 8" id="8"/>
            <p:cNvSpPr/>
            <p:nvPr/>
          </p:nvSpPr>
          <p:spPr>
            <a:xfrm flipH="false" flipV="false" rot="0">
              <a:off x="0" y="0"/>
              <a:ext cx="812800" cy="179403"/>
            </a:xfrm>
            <a:custGeom>
              <a:avLst/>
              <a:gdLst/>
              <a:ahLst/>
              <a:cxnLst/>
              <a:rect r="r" b="b" t="t" l="l"/>
              <a:pathLst>
                <a:path h="179403" w="812800">
                  <a:moveTo>
                    <a:pt x="89701" y="0"/>
                  </a:moveTo>
                  <a:lnTo>
                    <a:pt x="723099" y="0"/>
                  </a:lnTo>
                  <a:cubicBezTo>
                    <a:pt x="746889" y="0"/>
                    <a:pt x="769705" y="9451"/>
                    <a:pt x="786527" y="26273"/>
                  </a:cubicBezTo>
                  <a:cubicBezTo>
                    <a:pt x="803349" y="43095"/>
                    <a:pt x="812800" y="65911"/>
                    <a:pt x="812800" y="89701"/>
                  </a:cubicBezTo>
                  <a:lnTo>
                    <a:pt x="812800" y="89701"/>
                  </a:lnTo>
                  <a:cubicBezTo>
                    <a:pt x="812800" y="113492"/>
                    <a:pt x="803349" y="136308"/>
                    <a:pt x="786527" y="153130"/>
                  </a:cubicBezTo>
                  <a:cubicBezTo>
                    <a:pt x="769705" y="169952"/>
                    <a:pt x="746889" y="179403"/>
                    <a:pt x="723099" y="179403"/>
                  </a:cubicBezTo>
                  <a:lnTo>
                    <a:pt x="89701" y="179403"/>
                  </a:lnTo>
                  <a:cubicBezTo>
                    <a:pt x="65911" y="179403"/>
                    <a:pt x="43095" y="169952"/>
                    <a:pt x="26273" y="153130"/>
                  </a:cubicBezTo>
                  <a:cubicBezTo>
                    <a:pt x="9451" y="136308"/>
                    <a:pt x="0" y="113492"/>
                    <a:pt x="0" y="89701"/>
                  </a:cubicBezTo>
                  <a:lnTo>
                    <a:pt x="0" y="89701"/>
                  </a:lnTo>
                  <a:cubicBezTo>
                    <a:pt x="0" y="65911"/>
                    <a:pt x="9451" y="43095"/>
                    <a:pt x="26273" y="26273"/>
                  </a:cubicBezTo>
                  <a:cubicBezTo>
                    <a:pt x="43095" y="9451"/>
                    <a:pt x="65911" y="0"/>
                    <a:pt x="89701" y="0"/>
                  </a:cubicBezTo>
                  <a:close/>
                </a:path>
              </a:pathLst>
            </a:custGeom>
            <a:solidFill>
              <a:srgbClr val="DCDDDF"/>
            </a:solidFill>
          </p:spPr>
        </p:sp>
        <p:sp>
          <p:nvSpPr>
            <p:cNvPr name="TextBox 9" id="9"/>
            <p:cNvSpPr txBox="true"/>
            <p:nvPr/>
          </p:nvSpPr>
          <p:spPr>
            <a:xfrm>
              <a:off x="0" y="-19050"/>
              <a:ext cx="812800" cy="198453"/>
            </a:xfrm>
            <a:prstGeom prst="rect">
              <a:avLst/>
            </a:prstGeom>
          </p:spPr>
          <p:txBody>
            <a:bodyPr anchor="ctr" rtlCol="false" tIns="50800" lIns="50800" bIns="50800" rIns="50800"/>
            <a:lstStyle/>
            <a:p>
              <a:pPr algn="ctr">
                <a:lnSpc>
                  <a:spcPts val="2994"/>
                </a:lnSpc>
              </a:pPr>
              <a:r>
                <a:rPr lang="en-US" sz="2303" spc="23">
                  <a:solidFill>
                    <a:srgbClr val="000000"/>
                  </a:solidFill>
                  <a:latin typeface="Cooper BT Bold"/>
                </a:rPr>
                <a:t>Question 15 </a:t>
              </a:r>
            </a:p>
          </p:txBody>
        </p:sp>
      </p:grpSp>
      <p:sp>
        <p:nvSpPr>
          <p:cNvPr name="Freeform 10" id="10"/>
          <p:cNvSpPr/>
          <p:nvPr/>
        </p:nvSpPr>
        <p:spPr>
          <a:xfrm flipH="false" flipV="false" rot="0">
            <a:off x="0" y="5273618"/>
            <a:ext cx="12327517" cy="1716415"/>
          </a:xfrm>
          <a:custGeom>
            <a:avLst/>
            <a:gdLst/>
            <a:ahLst/>
            <a:cxnLst/>
            <a:rect r="r" b="b" t="t" l="l"/>
            <a:pathLst>
              <a:path h="1716415" w="12327517">
                <a:moveTo>
                  <a:pt x="0" y="0"/>
                </a:moveTo>
                <a:lnTo>
                  <a:pt x="12327517" y="0"/>
                </a:lnTo>
                <a:lnTo>
                  <a:pt x="12327517" y="1716415"/>
                </a:lnTo>
                <a:lnTo>
                  <a:pt x="0" y="1716415"/>
                </a:lnTo>
                <a:lnTo>
                  <a:pt x="0" y="0"/>
                </a:lnTo>
                <a:close/>
              </a:path>
            </a:pathLst>
          </a:custGeom>
          <a:blipFill>
            <a:blip r:embed="rId4"/>
            <a:stretch>
              <a:fillRect l="0" t="-25614" r="0" b="-24248"/>
            </a:stretch>
          </a:blipFill>
        </p:spPr>
      </p:sp>
      <p:sp>
        <p:nvSpPr>
          <p:cNvPr name="Freeform 11" id="11"/>
          <p:cNvSpPr/>
          <p:nvPr/>
        </p:nvSpPr>
        <p:spPr>
          <a:xfrm flipH="false" flipV="false" rot="0">
            <a:off x="10639947" y="6296025"/>
            <a:ext cx="6619353" cy="3389616"/>
          </a:xfrm>
          <a:custGeom>
            <a:avLst/>
            <a:gdLst/>
            <a:ahLst/>
            <a:cxnLst/>
            <a:rect r="r" b="b" t="t" l="l"/>
            <a:pathLst>
              <a:path h="3389616" w="6619353">
                <a:moveTo>
                  <a:pt x="0" y="0"/>
                </a:moveTo>
                <a:lnTo>
                  <a:pt x="6619353" y="0"/>
                </a:lnTo>
                <a:lnTo>
                  <a:pt x="6619353" y="3389616"/>
                </a:lnTo>
                <a:lnTo>
                  <a:pt x="0" y="3389616"/>
                </a:lnTo>
                <a:lnTo>
                  <a:pt x="0" y="0"/>
                </a:lnTo>
                <a:close/>
              </a:path>
            </a:pathLst>
          </a:custGeom>
          <a:blipFill>
            <a:blip r:embed="rId5"/>
            <a:stretch>
              <a:fillRect l="-6043" t="-12827" r="-9721" b="-9749"/>
            </a:stretch>
          </a:blipFill>
        </p:spPr>
      </p:sp>
    </p:spTree>
  </p:cSld>
  <p:clrMapOvr>
    <a:masterClrMapping/>
  </p:clrMapOvr>
</p:sld>
</file>

<file path=ppt/slides/slide18.xml><?xml version="1.0" encoding="utf-8"?>
<p:sld xmlns:p="http://schemas.openxmlformats.org/presentationml/2006/main" xmlns:a="http://schemas.openxmlformats.org/drawingml/2006/main">
  <p:cSld>
    <p:bg>
      <p:bgPr>
        <a:solidFill>
          <a:srgbClr val="9B8E48"/>
        </a:solidFill>
      </p:bgPr>
    </p:bg>
    <p:spTree>
      <p:nvGrpSpPr>
        <p:cNvPr id="1" name=""/>
        <p:cNvGrpSpPr/>
        <p:nvPr/>
      </p:nvGrpSpPr>
      <p:grpSpPr>
        <a:xfrm>
          <a:off x="0" y="0"/>
          <a:ext cx="0" cy="0"/>
          <a:chOff x="0" y="0"/>
          <a:chExt cx="0" cy="0"/>
        </a:xfrm>
      </p:grpSpPr>
      <p:sp>
        <p:nvSpPr>
          <p:cNvPr name="TextBox 2" id="2"/>
          <p:cNvSpPr txBox="true"/>
          <p:nvPr/>
        </p:nvSpPr>
        <p:spPr>
          <a:xfrm rot="0">
            <a:off x="6393678" y="100001"/>
            <a:ext cx="4011156" cy="617542"/>
          </a:xfrm>
          <a:prstGeom prst="rect">
            <a:avLst/>
          </a:prstGeom>
        </p:spPr>
        <p:txBody>
          <a:bodyPr anchor="t" rtlCol="false" tIns="0" lIns="0" bIns="0" rIns="0">
            <a:spAutoFit/>
          </a:bodyPr>
          <a:lstStyle/>
          <a:p>
            <a:pPr algn="ctr">
              <a:lnSpc>
                <a:spcPts val="5037"/>
              </a:lnSpc>
              <a:spcBef>
                <a:spcPct val="0"/>
              </a:spcBef>
            </a:pPr>
            <a:r>
              <a:rPr lang="en-US" sz="3874" spc="38">
                <a:solidFill>
                  <a:srgbClr val="000000"/>
                </a:solidFill>
                <a:latin typeface="Cooper BT Bold"/>
              </a:rPr>
              <a:t>INSIGHTS </a:t>
            </a:r>
          </a:p>
        </p:txBody>
      </p:sp>
      <p:sp>
        <p:nvSpPr>
          <p:cNvPr name="TextBox 3" id="3"/>
          <p:cNvSpPr txBox="true"/>
          <p:nvPr/>
        </p:nvSpPr>
        <p:spPr>
          <a:xfrm rot="0">
            <a:off x="53053" y="1025215"/>
            <a:ext cx="18234947" cy="6104127"/>
          </a:xfrm>
          <a:prstGeom prst="rect">
            <a:avLst/>
          </a:prstGeom>
        </p:spPr>
        <p:txBody>
          <a:bodyPr anchor="t" rtlCol="false" tIns="0" lIns="0" bIns="0" rIns="0">
            <a:spAutoFit/>
          </a:bodyPr>
          <a:lstStyle/>
          <a:p>
            <a:pPr algn="ctr" marL="560382" indent="-280191" lvl="1">
              <a:lnSpc>
                <a:spcPts val="5450"/>
              </a:lnSpc>
              <a:buFont typeface="Arial"/>
              <a:buChar char="•"/>
            </a:pPr>
            <a:r>
              <a:rPr lang="en-US" sz="2595" spc="25">
                <a:solidFill>
                  <a:srgbClr val="000000"/>
                </a:solidFill>
                <a:latin typeface="Cooper BT Bold"/>
              </a:rPr>
              <a:t>Understanding that guests in Deluxe Rooms spend an average of 5 nights while those in Standard Rooms spend 3 nights helps tailor services and pricing strategies. Longer stays might indicate a preference for more comfortable or luxurious accommodations.</a:t>
            </a:r>
          </a:p>
          <a:p>
            <a:pPr algn="ctr" marL="560382" indent="-280191" lvl="1">
              <a:lnSpc>
                <a:spcPts val="5450"/>
              </a:lnSpc>
              <a:buFont typeface="Arial"/>
              <a:buChar char="•"/>
            </a:pPr>
            <a:r>
              <a:rPr lang="en-US" sz="2595" spc="25">
                <a:solidFill>
                  <a:srgbClr val="000000"/>
                </a:solidFill>
                <a:latin typeface="Cooper BT Bold"/>
              </a:rPr>
              <a:t>Identifying the Family Suite as the most common room type for families, with an average price of 123 rupees per night, highlights the importance of family-friendly amenities and can drive promotions targeting families.</a:t>
            </a:r>
          </a:p>
          <a:p>
            <a:pPr algn="ctr" marL="560382" indent="-280191" lvl="1">
              <a:lnSpc>
                <a:spcPts val="5450"/>
              </a:lnSpc>
              <a:buFont typeface="Arial"/>
              <a:buChar char="•"/>
            </a:pPr>
            <a:r>
              <a:rPr lang="en-US" sz="2595" spc="25">
                <a:solidFill>
                  <a:srgbClr val="000000"/>
                </a:solidFill>
                <a:latin typeface="Cooper BT Bold"/>
              </a:rPr>
              <a:t>The Corporate segment generating the highest average room price (258 rupees per night) indicates the potential for high revenue from business travelers. Focusing on this segment with specialized services can maximize revenue.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524B26"/>
        </a:solidFill>
      </p:bgPr>
    </p:bg>
    <p:spTree>
      <p:nvGrpSpPr>
        <p:cNvPr id="1" name=""/>
        <p:cNvGrpSpPr/>
        <p:nvPr/>
      </p:nvGrpSpPr>
      <p:grpSpPr>
        <a:xfrm>
          <a:off x="0" y="0"/>
          <a:ext cx="0" cy="0"/>
          <a:chOff x="0" y="0"/>
          <a:chExt cx="0" cy="0"/>
        </a:xfrm>
      </p:grpSpPr>
      <p:sp>
        <p:nvSpPr>
          <p:cNvPr name="Freeform 2" id="2"/>
          <p:cNvSpPr/>
          <p:nvPr/>
        </p:nvSpPr>
        <p:spPr>
          <a:xfrm flipH="false" flipV="false" rot="0">
            <a:off x="-2349828" y="-2713086"/>
            <a:ext cx="22987657" cy="14031692"/>
          </a:xfrm>
          <a:custGeom>
            <a:avLst/>
            <a:gdLst/>
            <a:ahLst/>
            <a:cxnLst/>
            <a:rect r="r" b="b" t="t" l="l"/>
            <a:pathLst>
              <a:path h="14031692" w="22987657">
                <a:moveTo>
                  <a:pt x="0" y="0"/>
                </a:moveTo>
                <a:lnTo>
                  <a:pt x="22987656" y="0"/>
                </a:lnTo>
                <a:lnTo>
                  <a:pt x="22987656" y="14031692"/>
                </a:lnTo>
                <a:lnTo>
                  <a:pt x="0" y="14031692"/>
                </a:lnTo>
                <a:lnTo>
                  <a:pt x="0" y="0"/>
                </a:lnTo>
                <a:close/>
              </a:path>
            </a:pathLst>
          </a:custGeom>
          <a:blipFill>
            <a:blip r:embed="rId2">
              <a:alphaModFix amt="31000"/>
            </a:blip>
            <a:stretch>
              <a:fillRect l="0" t="-4574" r="0" b="-4574"/>
            </a:stretch>
          </a:blipFill>
        </p:spPr>
      </p:sp>
      <p:sp>
        <p:nvSpPr>
          <p:cNvPr name="TextBox 3" id="3"/>
          <p:cNvSpPr txBox="true"/>
          <p:nvPr/>
        </p:nvSpPr>
        <p:spPr>
          <a:xfrm rot="0">
            <a:off x="1783103" y="3627056"/>
            <a:ext cx="14721793" cy="1532383"/>
          </a:xfrm>
          <a:prstGeom prst="rect">
            <a:avLst/>
          </a:prstGeom>
        </p:spPr>
        <p:txBody>
          <a:bodyPr anchor="t" rtlCol="false" tIns="0" lIns="0" bIns="0" rIns="0">
            <a:spAutoFit/>
          </a:bodyPr>
          <a:lstStyle/>
          <a:p>
            <a:pPr algn="ctr" marL="0" indent="0" lvl="0">
              <a:lnSpc>
                <a:spcPts val="11424"/>
              </a:lnSpc>
            </a:pPr>
            <a:r>
              <a:rPr lang="en-US" sz="11200">
                <a:solidFill>
                  <a:srgbClr val="FFFFFF"/>
                </a:solidFill>
                <a:latin typeface="Cooper B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9144000" y="1028700"/>
            <a:ext cx="7590983" cy="8229600"/>
            <a:chOff x="0" y="0"/>
            <a:chExt cx="5857240" cy="6350000"/>
          </a:xfrm>
        </p:grpSpPr>
        <p:sp>
          <p:nvSpPr>
            <p:cNvPr name="Freeform 3" id="3"/>
            <p:cNvSpPr/>
            <p:nvPr/>
          </p:nvSpPr>
          <p:spPr>
            <a:xfrm flipH="false" flipV="false" rot="0">
              <a:off x="0" y="0"/>
              <a:ext cx="5857240" cy="6350000"/>
            </a:xfrm>
            <a:custGeom>
              <a:avLst/>
              <a:gdLst/>
              <a:ahLst/>
              <a:cxnLst/>
              <a:rect r="r" b="b" t="t" l="l"/>
              <a:pathLst>
                <a:path h="6350000" w="5857240">
                  <a:moveTo>
                    <a:pt x="2928620" y="0"/>
                  </a:moveTo>
                  <a:cubicBezTo>
                    <a:pt x="4546600" y="0"/>
                    <a:pt x="5857240" y="1310640"/>
                    <a:pt x="5857240" y="2928620"/>
                  </a:cubicBezTo>
                  <a:lnTo>
                    <a:pt x="5857240" y="6350000"/>
                  </a:lnTo>
                  <a:lnTo>
                    <a:pt x="0" y="6350000"/>
                  </a:lnTo>
                  <a:lnTo>
                    <a:pt x="0" y="2928620"/>
                  </a:lnTo>
                  <a:cubicBezTo>
                    <a:pt x="0" y="1310640"/>
                    <a:pt x="1310640" y="0"/>
                    <a:pt x="2928620" y="0"/>
                  </a:cubicBezTo>
                  <a:close/>
                </a:path>
              </a:pathLst>
            </a:custGeom>
            <a:blipFill>
              <a:blip r:embed="rId2"/>
              <a:stretch>
                <a:fillRect l="-59641" t="0" r="-3079" b="0"/>
              </a:stretch>
            </a:blipFill>
          </p:spPr>
        </p:sp>
      </p:grpSp>
      <p:sp>
        <p:nvSpPr>
          <p:cNvPr name="TextBox 4" id="4"/>
          <p:cNvSpPr txBox="true"/>
          <p:nvPr/>
        </p:nvSpPr>
        <p:spPr>
          <a:xfrm rot="0">
            <a:off x="891809" y="3215777"/>
            <a:ext cx="7261008" cy="3826871"/>
          </a:xfrm>
          <a:prstGeom prst="rect">
            <a:avLst/>
          </a:prstGeom>
        </p:spPr>
        <p:txBody>
          <a:bodyPr anchor="t" rtlCol="false" tIns="0" lIns="0" bIns="0" rIns="0">
            <a:spAutoFit/>
          </a:bodyPr>
          <a:lstStyle/>
          <a:p>
            <a:pPr algn="just">
              <a:lnSpc>
                <a:spcPts val="3780"/>
              </a:lnSpc>
            </a:pPr>
            <a:r>
              <a:rPr lang="en-US" sz="2908" spc="29">
                <a:solidFill>
                  <a:srgbClr val="FFFFFF"/>
                </a:solidFill>
                <a:latin typeface="Cooper BT Light"/>
              </a:rPr>
              <a:t>The hotel industry relies on data to make informed decisions and provide a better guest experience. The Task is  to gain insights into guest preferences, booking trends, and other key factors that impact the hotel's operations.</a:t>
            </a:r>
          </a:p>
          <a:p>
            <a:pPr algn="just">
              <a:lnSpc>
                <a:spcPts val="3780"/>
              </a:lnSpc>
            </a:pPr>
          </a:p>
          <a:p>
            <a:pPr algn="just">
              <a:lnSpc>
                <a:spcPts val="3780"/>
              </a:lnSpc>
            </a:pPr>
            <a:r>
              <a:rPr lang="en-US" sz="2908" spc="29">
                <a:solidFill>
                  <a:srgbClr val="FFFFFF"/>
                </a:solidFill>
                <a:latin typeface="Cooper BT Light"/>
              </a:rPr>
              <a:t>.</a:t>
            </a:r>
          </a:p>
        </p:txBody>
      </p:sp>
      <p:sp>
        <p:nvSpPr>
          <p:cNvPr name="TextBox 5" id="5"/>
          <p:cNvSpPr txBox="true"/>
          <p:nvPr/>
        </p:nvSpPr>
        <p:spPr>
          <a:xfrm rot="0">
            <a:off x="-909409" y="1867592"/>
            <a:ext cx="11341200" cy="803125"/>
          </a:xfrm>
          <a:prstGeom prst="rect">
            <a:avLst/>
          </a:prstGeom>
        </p:spPr>
        <p:txBody>
          <a:bodyPr anchor="t" rtlCol="false" tIns="0" lIns="0" bIns="0" rIns="0">
            <a:spAutoFit/>
          </a:bodyPr>
          <a:lstStyle/>
          <a:p>
            <a:pPr algn="ctr">
              <a:lnSpc>
                <a:spcPts val="6658"/>
              </a:lnSpc>
              <a:spcBef>
                <a:spcPct val="0"/>
              </a:spcBef>
            </a:pPr>
            <a:r>
              <a:rPr lang="en-US" sz="4755">
                <a:solidFill>
                  <a:srgbClr val="000000"/>
                </a:solidFill>
                <a:latin typeface="Montserrat Bold"/>
              </a:rPr>
              <a:t>BUSINESS PROBLEM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028700" y="0"/>
            <a:ext cx="16424075" cy="1028700"/>
            <a:chOff x="0" y="0"/>
            <a:chExt cx="4325682" cy="270933"/>
          </a:xfrm>
        </p:grpSpPr>
        <p:sp>
          <p:nvSpPr>
            <p:cNvPr name="Freeform 3" id="3"/>
            <p:cNvSpPr/>
            <p:nvPr/>
          </p:nvSpPr>
          <p:spPr>
            <a:xfrm flipH="false" flipV="false" rot="0">
              <a:off x="0" y="0"/>
              <a:ext cx="4325682" cy="270933"/>
            </a:xfrm>
            <a:custGeom>
              <a:avLst/>
              <a:gdLst/>
              <a:ahLst/>
              <a:cxnLst/>
              <a:rect r="r" b="b" t="t" l="l"/>
              <a:pathLst>
                <a:path h="270933" w="4325682">
                  <a:moveTo>
                    <a:pt x="0" y="0"/>
                  </a:moveTo>
                  <a:lnTo>
                    <a:pt x="4325682" y="0"/>
                  </a:lnTo>
                  <a:lnTo>
                    <a:pt x="4325682" y="270933"/>
                  </a:lnTo>
                  <a:lnTo>
                    <a:pt x="0" y="270933"/>
                  </a:lnTo>
                  <a:close/>
                </a:path>
              </a:pathLst>
            </a:custGeom>
            <a:solidFill>
              <a:srgbClr val="524B26"/>
            </a:solidFill>
          </p:spPr>
        </p:sp>
        <p:sp>
          <p:nvSpPr>
            <p:cNvPr name="TextBox 4" id="4"/>
            <p:cNvSpPr txBox="true"/>
            <p:nvPr/>
          </p:nvSpPr>
          <p:spPr>
            <a:xfrm>
              <a:off x="0" y="-85725"/>
              <a:ext cx="4325682" cy="356658"/>
            </a:xfrm>
            <a:prstGeom prst="rect">
              <a:avLst/>
            </a:prstGeom>
          </p:spPr>
          <p:txBody>
            <a:bodyPr anchor="ctr" rtlCol="false" tIns="50800" lIns="50800" bIns="50800" rIns="50800"/>
            <a:lstStyle/>
            <a:p>
              <a:pPr algn="ctr">
                <a:lnSpc>
                  <a:spcPts val="6019"/>
                </a:lnSpc>
              </a:pPr>
              <a:r>
                <a:rPr lang="en-US" sz="4299">
                  <a:solidFill>
                    <a:srgbClr val="FFFFFF"/>
                  </a:solidFill>
                  <a:latin typeface="Montserrat"/>
                </a:rPr>
                <a:t>Question 1 </a:t>
              </a:r>
            </a:p>
          </p:txBody>
        </p:sp>
      </p:grpSp>
      <p:grpSp>
        <p:nvGrpSpPr>
          <p:cNvPr name="Group 5" id="5"/>
          <p:cNvGrpSpPr/>
          <p:nvPr/>
        </p:nvGrpSpPr>
        <p:grpSpPr>
          <a:xfrm rot="0">
            <a:off x="1028700" y="1379073"/>
            <a:ext cx="15920316" cy="4791144"/>
            <a:chOff x="0" y="0"/>
            <a:chExt cx="2514165" cy="756626"/>
          </a:xfrm>
        </p:grpSpPr>
        <p:sp>
          <p:nvSpPr>
            <p:cNvPr name="Freeform 6" id="6"/>
            <p:cNvSpPr/>
            <p:nvPr/>
          </p:nvSpPr>
          <p:spPr>
            <a:xfrm flipH="false" flipV="false" rot="0">
              <a:off x="0" y="0"/>
              <a:ext cx="2514165" cy="756626"/>
            </a:xfrm>
            <a:custGeom>
              <a:avLst/>
              <a:gdLst/>
              <a:ahLst/>
              <a:cxnLst/>
              <a:rect r="r" b="b" t="t" l="l"/>
              <a:pathLst>
                <a:path h="756626" w="2514165">
                  <a:moveTo>
                    <a:pt x="0" y="0"/>
                  </a:moveTo>
                  <a:lnTo>
                    <a:pt x="2514165" y="0"/>
                  </a:lnTo>
                  <a:lnTo>
                    <a:pt x="2514165" y="756626"/>
                  </a:lnTo>
                  <a:lnTo>
                    <a:pt x="0" y="756626"/>
                  </a:lnTo>
                  <a:close/>
                </a:path>
              </a:pathLst>
            </a:custGeom>
            <a:blipFill>
              <a:blip r:embed="rId2"/>
              <a:stretch>
                <a:fillRect l="0" t="-4072" r="0" b="-4072"/>
              </a:stretch>
            </a:blipFill>
          </p:spPr>
        </p:sp>
      </p:grpSp>
      <p:sp>
        <p:nvSpPr>
          <p:cNvPr name="Freeform 7" id="7"/>
          <p:cNvSpPr/>
          <p:nvPr/>
        </p:nvSpPr>
        <p:spPr>
          <a:xfrm flipH="false" flipV="false" rot="0">
            <a:off x="5897946" y="6737615"/>
            <a:ext cx="5394845" cy="2254370"/>
          </a:xfrm>
          <a:custGeom>
            <a:avLst/>
            <a:gdLst/>
            <a:ahLst/>
            <a:cxnLst/>
            <a:rect r="r" b="b" t="t" l="l"/>
            <a:pathLst>
              <a:path h="2254370" w="5394845">
                <a:moveTo>
                  <a:pt x="0" y="0"/>
                </a:moveTo>
                <a:lnTo>
                  <a:pt x="5394845" y="0"/>
                </a:lnTo>
                <a:lnTo>
                  <a:pt x="5394845" y="2254370"/>
                </a:lnTo>
                <a:lnTo>
                  <a:pt x="0" y="2254370"/>
                </a:lnTo>
                <a:lnTo>
                  <a:pt x="0" y="0"/>
                </a:lnTo>
                <a:close/>
              </a:path>
            </a:pathLst>
          </a:custGeom>
          <a:blipFill>
            <a:blip r:embed="rId3"/>
            <a:stretch>
              <a:fillRect l="0" t="0" r="-7172"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2119145" y="160886"/>
            <a:ext cx="13598267" cy="1022362"/>
            <a:chOff x="0" y="0"/>
            <a:chExt cx="3581437" cy="269264"/>
          </a:xfrm>
        </p:grpSpPr>
        <p:sp>
          <p:nvSpPr>
            <p:cNvPr name="Freeform 3" id="3"/>
            <p:cNvSpPr/>
            <p:nvPr/>
          </p:nvSpPr>
          <p:spPr>
            <a:xfrm flipH="false" flipV="false" rot="0">
              <a:off x="0" y="0"/>
              <a:ext cx="3581436" cy="269264"/>
            </a:xfrm>
            <a:custGeom>
              <a:avLst/>
              <a:gdLst/>
              <a:ahLst/>
              <a:cxnLst/>
              <a:rect r="r" b="b" t="t" l="l"/>
              <a:pathLst>
                <a:path h="269264" w="3581436">
                  <a:moveTo>
                    <a:pt x="29036" y="0"/>
                  </a:moveTo>
                  <a:lnTo>
                    <a:pt x="3552401" y="0"/>
                  </a:lnTo>
                  <a:cubicBezTo>
                    <a:pt x="3568436" y="0"/>
                    <a:pt x="3581436" y="13000"/>
                    <a:pt x="3581436" y="29036"/>
                  </a:cubicBezTo>
                  <a:lnTo>
                    <a:pt x="3581436" y="240228"/>
                  </a:lnTo>
                  <a:cubicBezTo>
                    <a:pt x="3581436" y="247929"/>
                    <a:pt x="3578377" y="255314"/>
                    <a:pt x="3572932" y="260760"/>
                  </a:cubicBezTo>
                  <a:cubicBezTo>
                    <a:pt x="3567487" y="266205"/>
                    <a:pt x="3560101" y="269264"/>
                    <a:pt x="3552401" y="269264"/>
                  </a:cubicBezTo>
                  <a:lnTo>
                    <a:pt x="29036" y="269264"/>
                  </a:lnTo>
                  <a:cubicBezTo>
                    <a:pt x="13000" y="269264"/>
                    <a:pt x="0" y="256264"/>
                    <a:pt x="0" y="240228"/>
                  </a:cubicBezTo>
                  <a:lnTo>
                    <a:pt x="0" y="29036"/>
                  </a:lnTo>
                  <a:cubicBezTo>
                    <a:pt x="0" y="13000"/>
                    <a:pt x="13000" y="0"/>
                    <a:pt x="29036" y="0"/>
                  </a:cubicBezTo>
                  <a:close/>
                </a:path>
              </a:pathLst>
            </a:custGeom>
            <a:solidFill>
              <a:srgbClr val="524B26"/>
            </a:solidFill>
          </p:spPr>
        </p:sp>
        <p:sp>
          <p:nvSpPr>
            <p:cNvPr name="TextBox 4" id="4"/>
            <p:cNvSpPr txBox="true"/>
            <p:nvPr/>
          </p:nvSpPr>
          <p:spPr>
            <a:xfrm>
              <a:off x="0" y="-28575"/>
              <a:ext cx="3581437" cy="297839"/>
            </a:xfrm>
            <a:prstGeom prst="rect">
              <a:avLst/>
            </a:prstGeom>
          </p:spPr>
          <p:txBody>
            <a:bodyPr anchor="ctr" rtlCol="false" tIns="50800" lIns="50800" bIns="50800" rIns="50800"/>
            <a:lstStyle/>
            <a:p>
              <a:pPr algn="ctr">
                <a:lnSpc>
                  <a:spcPts val="4034"/>
                </a:lnSpc>
              </a:pPr>
              <a:r>
                <a:rPr lang="en-US" sz="3103" spc="31">
                  <a:solidFill>
                    <a:srgbClr val="FFFFFF"/>
                  </a:solidFill>
                  <a:latin typeface="Cooper BT Bold"/>
                </a:rPr>
                <a:t>Question 2 </a:t>
              </a:r>
            </a:p>
          </p:txBody>
        </p:sp>
      </p:grpSp>
      <p:sp>
        <p:nvSpPr>
          <p:cNvPr name="Freeform 5" id="5"/>
          <p:cNvSpPr/>
          <p:nvPr/>
        </p:nvSpPr>
        <p:spPr>
          <a:xfrm flipH="false" flipV="false" rot="0">
            <a:off x="569042" y="1277823"/>
            <a:ext cx="11023194" cy="5249607"/>
          </a:xfrm>
          <a:custGeom>
            <a:avLst/>
            <a:gdLst/>
            <a:ahLst/>
            <a:cxnLst/>
            <a:rect r="r" b="b" t="t" l="l"/>
            <a:pathLst>
              <a:path h="5249607" w="11023194">
                <a:moveTo>
                  <a:pt x="0" y="0"/>
                </a:moveTo>
                <a:lnTo>
                  <a:pt x="11023193" y="0"/>
                </a:lnTo>
                <a:lnTo>
                  <a:pt x="11023193" y="5249607"/>
                </a:lnTo>
                <a:lnTo>
                  <a:pt x="0" y="5249607"/>
                </a:lnTo>
                <a:lnTo>
                  <a:pt x="0" y="0"/>
                </a:lnTo>
                <a:close/>
              </a:path>
            </a:pathLst>
          </a:custGeom>
          <a:blipFill>
            <a:blip r:embed="rId2"/>
            <a:stretch>
              <a:fillRect l="0" t="-2779" r="0" b="-2779"/>
            </a:stretch>
          </a:blipFill>
        </p:spPr>
      </p:sp>
      <p:sp>
        <p:nvSpPr>
          <p:cNvPr name="Freeform 6" id="6"/>
          <p:cNvSpPr/>
          <p:nvPr/>
        </p:nvSpPr>
        <p:spPr>
          <a:xfrm flipH="false" flipV="false" rot="0">
            <a:off x="3897414" y="6622680"/>
            <a:ext cx="9224833" cy="2851268"/>
          </a:xfrm>
          <a:custGeom>
            <a:avLst/>
            <a:gdLst/>
            <a:ahLst/>
            <a:cxnLst/>
            <a:rect r="r" b="b" t="t" l="l"/>
            <a:pathLst>
              <a:path h="2851268" w="9224833">
                <a:moveTo>
                  <a:pt x="0" y="0"/>
                </a:moveTo>
                <a:lnTo>
                  <a:pt x="9224833" y="0"/>
                </a:lnTo>
                <a:lnTo>
                  <a:pt x="9224833" y="2851268"/>
                </a:lnTo>
                <a:lnTo>
                  <a:pt x="0" y="2851268"/>
                </a:lnTo>
                <a:lnTo>
                  <a:pt x="0" y="0"/>
                </a:lnTo>
                <a:close/>
              </a:path>
            </a:pathLst>
          </a:custGeom>
          <a:blipFill>
            <a:blip r:embed="rId3"/>
            <a:stretch>
              <a:fillRect l="0" t="-11999" r="-3029" b="-16587"/>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1588229" y="566685"/>
            <a:ext cx="6530962" cy="653096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30482" r="0" b="-30482"/>
              </a:stretch>
            </a:blipFill>
          </p:spPr>
        </p:sp>
      </p:grpSp>
      <p:sp>
        <p:nvSpPr>
          <p:cNvPr name="TextBox 4" id="4"/>
          <p:cNvSpPr txBox="true"/>
          <p:nvPr/>
        </p:nvSpPr>
        <p:spPr>
          <a:xfrm rot="0">
            <a:off x="1028700" y="1009122"/>
            <a:ext cx="7038567" cy="1185687"/>
          </a:xfrm>
          <a:prstGeom prst="rect">
            <a:avLst/>
          </a:prstGeom>
        </p:spPr>
        <p:txBody>
          <a:bodyPr anchor="t" rtlCol="false" tIns="0" lIns="0" bIns="0" rIns="0">
            <a:spAutoFit/>
          </a:bodyPr>
          <a:lstStyle/>
          <a:p>
            <a:pPr algn="l" marL="0" indent="0" lvl="0">
              <a:lnSpc>
                <a:spcPts val="8874"/>
              </a:lnSpc>
            </a:pPr>
            <a:r>
              <a:rPr lang="en-US" sz="8700">
                <a:solidFill>
                  <a:srgbClr val="FFFFFF"/>
                </a:solidFill>
                <a:latin typeface="Cooper BT Bold"/>
              </a:rPr>
              <a:t>INSIGHTS </a:t>
            </a:r>
          </a:p>
        </p:txBody>
      </p:sp>
      <p:sp>
        <p:nvSpPr>
          <p:cNvPr name="TextBox 5" id="5"/>
          <p:cNvSpPr txBox="true"/>
          <p:nvPr/>
        </p:nvSpPr>
        <p:spPr>
          <a:xfrm rot="0">
            <a:off x="946934" y="2898465"/>
            <a:ext cx="2409481" cy="927730"/>
          </a:xfrm>
          <a:prstGeom prst="rect">
            <a:avLst/>
          </a:prstGeom>
        </p:spPr>
        <p:txBody>
          <a:bodyPr anchor="t" rtlCol="false" tIns="0" lIns="0" bIns="0" rIns="0">
            <a:spAutoFit/>
          </a:bodyPr>
          <a:lstStyle/>
          <a:p>
            <a:pPr algn="l" marL="0" indent="0" lvl="0">
              <a:lnSpc>
                <a:spcPts val="6871"/>
              </a:lnSpc>
              <a:spcBef>
                <a:spcPct val="0"/>
              </a:spcBef>
            </a:pPr>
            <a:r>
              <a:rPr lang="en-US" sz="7388">
                <a:solidFill>
                  <a:srgbClr val="524B26"/>
                </a:solidFill>
                <a:latin typeface="Cooper BT Bold"/>
              </a:rPr>
              <a:t>700</a:t>
            </a:r>
          </a:p>
        </p:txBody>
      </p:sp>
      <p:sp>
        <p:nvSpPr>
          <p:cNvPr name="TextBox 6" id="6"/>
          <p:cNvSpPr txBox="true"/>
          <p:nvPr/>
        </p:nvSpPr>
        <p:spPr>
          <a:xfrm rot="0">
            <a:off x="4932230" y="2793690"/>
            <a:ext cx="4029083" cy="1320024"/>
          </a:xfrm>
          <a:prstGeom prst="rect">
            <a:avLst/>
          </a:prstGeom>
        </p:spPr>
        <p:txBody>
          <a:bodyPr anchor="t" rtlCol="false" tIns="0" lIns="0" bIns="0" rIns="0">
            <a:spAutoFit/>
          </a:bodyPr>
          <a:lstStyle/>
          <a:p>
            <a:pPr algn="l" marL="0" indent="0" lvl="0">
              <a:lnSpc>
                <a:spcPts val="5257"/>
              </a:lnSpc>
              <a:spcBef>
                <a:spcPct val="0"/>
              </a:spcBef>
            </a:pPr>
            <a:r>
              <a:rPr lang="en-US" sz="3755" strike="noStrike" u="none">
                <a:solidFill>
                  <a:srgbClr val="524B26"/>
                </a:solidFill>
                <a:latin typeface="Cooper BT Bold"/>
              </a:rPr>
              <a:t>Meal plan 1 - 527 times order </a:t>
            </a:r>
          </a:p>
        </p:txBody>
      </p:sp>
      <p:sp>
        <p:nvSpPr>
          <p:cNvPr name="TextBox 7" id="7"/>
          <p:cNvSpPr txBox="true"/>
          <p:nvPr/>
        </p:nvSpPr>
        <p:spPr>
          <a:xfrm rot="0">
            <a:off x="612196" y="2337171"/>
            <a:ext cx="3549730" cy="361269"/>
          </a:xfrm>
          <a:prstGeom prst="rect">
            <a:avLst/>
          </a:prstGeom>
        </p:spPr>
        <p:txBody>
          <a:bodyPr anchor="t" rtlCol="false" tIns="0" lIns="0" bIns="0" rIns="0">
            <a:spAutoFit/>
          </a:bodyPr>
          <a:lstStyle/>
          <a:p>
            <a:pPr algn="ctr">
              <a:lnSpc>
                <a:spcPts val="2994"/>
              </a:lnSpc>
              <a:spcBef>
                <a:spcPct val="0"/>
              </a:spcBef>
            </a:pPr>
            <a:r>
              <a:rPr lang="en-US" sz="2303" spc="23">
                <a:solidFill>
                  <a:srgbClr val="000000"/>
                </a:solidFill>
                <a:latin typeface="Cooper BT Bold"/>
              </a:rPr>
              <a:t>TOTAL RESERVATION </a:t>
            </a:r>
          </a:p>
        </p:txBody>
      </p:sp>
      <p:sp>
        <p:nvSpPr>
          <p:cNvPr name="TextBox 8" id="8"/>
          <p:cNvSpPr txBox="true"/>
          <p:nvPr/>
        </p:nvSpPr>
        <p:spPr>
          <a:xfrm rot="0">
            <a:off x="4825082" y="2337171"/>
            <a:ext cx="5603439" cy="361269"/>
          </a:xfrm>
          <a:prstGeom prst="rect">
            <a:avLst/>
          </a:prstGeom>
        </p:spPr>
        <p:txBody>
          <a:bodyPr anchor="t" rtlCol="false" tIns="0" lIns="0" bIns="0" rIns="0">
            <a:spAutoFit/>
          </a:bodyPr>
          <a:lstStyle/>
          <a:p>
            <a:pPr algn="ctr">
              <a:lnSpc>
                <a:spcPts val="2994"/>
              </a:lnSpc>
              <a:spcBef>
                <a:spcPct val="0"/>
              </a:spcBef>
            </a:pPr>
            <a:r>
              <a:rPr lang="en-US" sz="2303" spc="23">
                <a:solidFill>
                  <a:srgbClr val="000000"/>
                </a:solidFill>
                <a:latin typeface="Cooper BT Bold"/>
              </a:rPr>
              <a:t>Most popular Meal plan among guests</a:t>
            </a:r>
          </a:p>
        </p:txBody>
      </p:sp>
      <p:sp>
        <p:nvSpPr>
          <p:cNvPr name="TextBox 9" id="9"/>
          <p:cNvSpPr txBox="true"/>
          <p:nvPr/>
        </p:nvSpPr>
        <p:spPr>
          <a:xfrm rot="0">
            <a:off x="0" y="4724415"/>
            <a:ext cx="11007669" cy="5448058"/>
          </a:xfrm>
          <a:prstGeom prst="rect">
            <a:avLst/>
          </a:prstGeom>
        </p:spPr>
        <p:txBody>
          <a:bodyPr anchor="t" rtlCol="false" tIns="0" lIns="0" bIns="0" rIns="0">
            <a:spAutoFit/>
          </a:bodyPr>
          <a:lstStyle/>
          <a:p>
            <a:pPr algn="ctr" marL="651810" indent="-325905" lvl="1">
              <a:lnSpc>
                <a:spcPts val="3924"/>
              </a:lnSpc>
              <a:buFont typeface="Arial"/>
              <a:buChar char="•"/>
            </a:pPr>
            <a:r>
              <a:rPr lang="en-US" sz="3019" spc="30">
                <a:solidFill>
                  <a:srgbClr val="FFFFFF"/>
                </a:solidFill>
                <a:latin typeface="Lato Bold"/>
              </a:rPr>
              <a:t>The total count of reservations gives an overview of the volume of guests served over the dataset's time period. A higher number indicates a busy operation and possibly high demand.</a:t>
            </a:r>
          </a:p>
          <a:p>
            <a:pPr algn="ctr" marL="651810" indent="-325905" lvl="1">
              <a:lnSpc>
                <a:spcPts val="3924"/>
              </a:lnSpc>
              <a:buFont typeface="Arial"/>
              <a:buChar char="•"/>
            </a:pPr>
            <a:r>
              <a:rPr lang="en-US" sz="3019" spc="30">
                <a:solidFill>
                  <a:srgbClr val="FFFFFF"/>
                </a:solidFill>
                <a:latin typeface="Lato Bold"/>
              </a:rPr>
              <a:t>The meal plan with the highest count reveals guest preferences regarding meal options. This insight can help the business focus on the most demanded meal plan, potentially improving guest satisfaction and optimizing menu offerings.</a:t>
            </a:r>
          </a:p>
          <a:p>
            <a:pPr algn="ctr">
              <a:lnSpc>
                <a:spcPts val="3924"/>
              </a:lnSpc>
            </a:pPr>
          </a:p>
          <a:p>
            <a:pPr algn="ctr">
              <a:lnSpc>
                <a:spcPts val="3924"/>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474227" y="199814"/>
            <a:ext cx="14544147" cy="828886"/>
            <a:chOff x="0" y="0"/>
            <a:chExt cx="3830557" cy="218307"/>
          </a:xfrm>
        </p:grpSpPr>
        <p:sp>
          <p:nvSpPr>
            <p:cNvPr name="Freeform 3" id="3"/>
            <p:cNvSpPr/>
            <p:nvPr/>
          </p:nvSpPr>
          <p:spPr>
            <a:xfrm flipH="false" flipV="false" rot="0">
              <a:off x="0" y="0"/>
              <a:ext cx="3830557" cy="218307"/>
            </a:xfrm>
            <a:custGeom>
              <a:avLst/>
              <a:gdLst/>
              <a:ahLst/>
              <a:cxnLst/>
              <a:rect r="r" b="b" t="t" l="l"/>
              <a:pathLst>
                <a:path h="218307" w="3830557">
                  <a:moveTo>
                    <a:pt x="27148" y="0"/>
                  </a:moveTo>
                  <a:lnTo>
                    <a:pt x="3803410" y="0"/>
                  </a:lnTo>
                  <a:cubicBezTo>
                    <a:pt x="3810610" y="0"/>
                    <a:pt x="3817515" y="2860"/>
                    <a:pt x="3822606" y="7951"/>
                  </a:cubicBezTo>
                  <a:cubicBezTo>
                    <a:pt x="3827697" y="13042"/>
                    <a:pt x="3830557" y="19948"/>
                    <a:pt x="3830557" y="27148"/>
                  </a:cubicBezTo>
                  <a:lnTo>
                    <a:pt x="3830557" y="191160"/>
                  </a:lnTo>
                  <a:cubicBezTo>
                    <a:pt x="3830557" y="198360"/>
                    <a:pt x="3827697" y="205265"/>
                    <a:pt x="3822606" y="210356"/>
                  </a:cubicBezTo>
                  <a:cubicBezTo>
                    <a:pt x="3817515" y="215447"/>
                    <a:pt x="3810610" y="218307"/>
                    <a:pt x="3803410" y="218307"/>
                  </a:cubicBezTo>
                  <a:lnTo>
                    <a:pt x="27148" y="218307"/>
                  </a:lnTo>
                  <a:cubicBezTo>
                    <a:pt x="19948" y="218307"/>
                    <a:pt x="13042" y="215447"/>
                    <a:pt x="7951" y="210356"/>
                  </a:cubicBezTo>
                  <a:cubicBezTo>
                    <a:pt x="2860" y="205265"/>
                    <a:pt x="0" y="198360"/>
                    <a:pt x="0" y="191160"/>
                  </a:cubicBezTo>
                  <a:lnTo>
                    <a:pt x="0" y="27148"/>
                  </a:lnTo>
                  <a:cubicBezTo>
                    <a:pt x="0" y="19948"/>
                    <a:pt x="2860" y="13042"/>
                    <a:pt x="7951" y="7951"/>
                  </a:cubicBezTo>
                  <a:cubicBezTo>
                    <a:pt x="13042" y="2860"/>
                    <a:pt x="19948" y="0"/>
                    <a:pt x="27148" y="0"/>
                  </a:cubicBezTo>
                  <a:close/>
                </a:path>
              </a:pathLst>
            </a:custGeom>
            <a:solidFill>
              <a:srgbClr val="524B26"/>
            </a:solidFill>
          </p:spPr>
        </p:sp>
        <p:sp>
          <p:nvSpPr>
            <p:cNvPr name="TextBox 4" id="4"/>
            <p:cNvSpPr txBox="true"/>
            <p:nvPr/>
          </p:nvSpPr>
          <p:spPr>
            <a:xfrm>
              <a:off x="0" y="-19050"/>
              <a:ext cx="3830557" cy="237357"/>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3 </a:t>
              </a:r>
            </a:p>
          </p:txBody>
        </p:sp>
      </p:grpSp>
      <p:sp>
        <p:nvSpPr>
          <p:cNvPr name="Freeform 5" id="5"/>
          <p:cNvSpPr/>
          <p:nvPr/>
        </p:nvSpPr>
        <p:spPr>
          <a:xfrm flipH="false" flipV="false" rot="0">
            <a:off x="1301928" y="1197667"/>
            <a:ext cx="14029965" cy="4218665"/>
          </a:xfrm>
          <a:custGeom>
            <a:avLst/>
            <a:gdLst/>
            <a:ahLst/>
            <a:cxnLst/>
            <a:rect r="r" b="b" t="t" l="l"/>
            <a:pathLst>
              <a:path h="4218665" w="14029965">
                <a:moveTo>
                  <a:pt x="0" y="0"/>
                </a:moveTo>
                <a:lnTo>
                  <a:pt x="14029965" y="0"/>
                </a:lnTo>
                <a:lnTo>
                  <a:pt x="14029965" y="4218665"/>
                </a:lnTo>
                <a:lnTo>
                  <a:pt x="0" y="4218665"/>
                </a:lnTo>
                <a:lnTo>
                  <a:pt x="0" y="0"/>
                </a:lnTo>
                <a:close/>
              </a:path>
            </a:pathLst>
          </a:custGeom>
          <a:blipFill>
            <a:blip r:embed="rId2"/>
            <a:stretch>
              <a:fillRect l="0" t="0" r="0" b="0"/>
            </a:stretch>
          </a:blipFill>
        </p:spPr>
      </p:sp>
      <p:sp>
        <p:nvSpPr>
          <p:cNvPr name="Freeform 6" id="6"/>
          <p:cNvSpPr/>
          <p:nvPr/>
        </p:nvSpPr>
        <p:spPr>
          <a:xfrm flipH="false" flipV="false" rot="0">
            <a:off x="4279529" y="5910082"/>
            <a:ext cx="8074763" cy="2260934"/>
          </a:xfrm>
          <a:custGeom>
            <a:avLst/>
            <a:gdLst/>
            <a:ahLst/>
            <a:cxnLst/>
            <a:rect r="r" b="b" t="t" l="l"/>
            <a:pathLst>
              <a:path h="2260934" w="8074763">
                <a:moveTo>
                  <a:pt x="0" y="0"/>
                </a:moveTo>
                <a:lnTo>
                  <a:pt x="8074763" y="0"/>
                </a:lnTo>
                <a:lnTo>
                  <a:pt x="8074763" y="2260934"/>
                </a:lnTo>
                <a:lnTo>
                  <a:pt x="0" y="2260934"/>
                </a:lnTo>
                <a:lnTo>
                  <a:pt x="0" y="0"/>
                </a:lnTo>
                <a:close/>
              </a:path>
            </a:pathLst>
          </a:custGeom>
          <a:blipFill>
            <a:blip r:embed="rId3"/>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1028700" y="354825"/>
            <a:ext cx="16230600" cy="774890"/>
            <a:chOff x="0" y="0"/>
            <a:chExt cx="4274726" cy="204086"/>
          </a:xfrm>
        </p:grpSpPr>
        <p:sp>
          <p:nvSpPr>
            <p:cNvPr name="Freeform 3" id="3"/>
            <p:cNvSpPr/>
            <p:nvPr/>
          </p:nvSpPr>
          <p:spPr>
            <a:xfrm flipH="false" flipV="false" rot="0">
              <a:off x="0" y="0"/>
              <a:ext cx="4274726" cy="204086"/>
            </a:xfrm>
            <a:custGeom>
              <a:avLst/>
              <a:gdLst/>
              <a:ahLst/>
              <a:cxnLst/>
              <a:rect r="r" b="b" t="t" l="l"/>
              <a:pathLst>
                <a:path h="204086" w="4274726">
                  <a:moveTo>
                    <a:pt x="0" y="0"/>
                  </a:moveTo>
                  <a:lnTo>
                    <a:pt x="4274726" y="0"/>
                  </a:lnTo>
                  <a:lnTo>
                    <a:pt x="4274726" y="204086"/>
                  </a:lnTo>
                  <a:lnTo>
                    <a:pt x="0" y="204086"/>
                  </a:lnTo>
                  <a:close/>
                </a:path>
              </a:pathLst>
            </a:custGeom>
            <a:solidFill>
              <a:srgbClr val="524B26"/>
            </a:solidFill>
          </p:spPr>
        </p:sp>
        <p:sp>
          <p:nvSpPr>
            <p:cNvPr name="TextBox 4" id="4"/>
            <p:cNvSpPr txBox="true"/>
            <p:nvPr/>
          </p:nvSpPr>
          <p:spPr>
            <a:xfrm>
              <a:off x="0" y="-66675"/>
              <a:ext cx="4274726" cy="270761"/>
            </a:xfrm>
            <a:prstGeom prst="rect">
              <a:avLst/>
            </a:prstGeom>
          </p:spPr>
          <p:txBody>
            <a:bodyPr anchor="ctr" rtlCol="false" tIns="50800" lIns="50800" bIns="50800" rIns="50800"/>
            <a:lstStyle/>
            <a:p>
              <a:pPr algn="ctr">
                <a:lnSpc>
                  <a:spcPts val="4899"/>
                </a:lnSpc>
              </a:pPr>
              <a:r>
                <a:rPr lang="en-US" sz="3499">
                  <a:solidFill>
                    <a:srgbClr val="FFFFFF"/>
                  </a:solidFill>
                  <a:latin typeface="Montserrat"/>
                </a:rPr>
                <a:t>Question  4</a:t>
              </a:r>
            </a:p>
          </p:txBody>
        </p:sp>
      </p:grpSp>
      <p:sp>
        <p:nvSpPr>
          <p:cNvPr name="Freeform 5" id="5"/>
          <p:cNvSpPr/>
          <p:nvPr/>
        </p:nvSpPr>
        <p:spPr>
          <a:xfrm flipH="false" flipV="false" rot="0">
            <a:off x="1277121" y="1639539"/>
            <a:ext cx="13154086" cy="3933907"/>
          </a:xfrm>
          <a:custGeom>
            <a:avLst/>
            <a:gdLst/>
            <a:ahLst/>
            <a:cxnLst/>
            <a:rect r="r" b="b" t="t" l="l"/>
            <a:pathLst>
              <a:path h="3933907" w="13154086">
                <a:moveTo>
                  <a:pt x="0" y="0"/>
                </a:moveTo>
                <a:lnTo>
                  <a:pt x="13154085" y="0"/>
                </a:lnTo>
                <a:lnTo>
                  <a:pt x="13154085" y="3933906"/>
                </a:lnTo>
                <a:lnTo>
                  <a:pt x="0" y="3933906"/>
                </a:lnTo>
                <a:lnTo>
                  <a:pt x="0" y="0"/>
                </a:lnTo>
                <a:close/>
              </a:path>
            </a:pathLst>
          </a:custGeom>
          <a:blipFill>
            <a:blip r:embed="rId2"/>
            <a:stretch>
              <a:fillRect l="-2480" t="-6444" r="-1009" b="0"/>
            </a:stretch>
          </a:blipFill>
        </p:spPr>
      </p:sp>
      <p:sp>
        <p:nvSpPr>
          <p:cNvPr name="Freeform 6" id="6"/>
          <p:cNvSpPr/>
          <p:nvPr/>
        </p:nvSpPr>
        <p:spPr>
          <a:xfrm flipH="false" flipV="false" rot="0">
            <a:off x="4659424" y="6087795"/>
            <a:ext cx="8302737" cy="2993491"/>
          </a:xfrm>
          <a:custGeom>
            <a:avLst/>
            <a:gdLst/>
            <a:ahLst/>
            <a:cxnLst/>
            <a:rect r="r" b="b" t="t" l="l"/>
            <a:pathLst>
              <a:path h="2993491" w="8302737">
                <a:moveTo>
                  <a:pt x="0" y="0"/>
                </a:moveTo>
                <a:lnTo>
                  <a:pt x="8302737" y="0"/>
                </a:lnTo>
                <a:lnTo>
                  <a:pt x="8302737" y="2993491"/>
                </a:lnTo>
                <a:lnTo>
                  <a:pt x="0" y="2993491"/>
                </a:lnTo>
                <a:lnTo>
                  <a:pt x="0" y="0"/>
                </a:lnTo>
                <a:close/>
              </a:path>
            </a:pathLst>
          </a:custGeom>
          <a:blipFill>
            <a:blip r:embed="rId3"/>
            <a:stretch>
              <a:fillRect l="0" t="-19572" r="-9579" b="-22262"/>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sp>
        <p:nvSpPr>
          <p:cNvPr name="Freeform 2" id="2"/>
          <p:cNvSpPr/>
          <p:nvPr/>
        </p:nvSpPr>
        <p:spPr>
          <a:xfrm flipH="false" flipV="false" rot="0">
            <a:off x="11641603" y="381306"/>
            <a:ext cx="6728611" cy="5262339"/>
          </a:xfrm>
          <a:custGeom>
            <a:avLst/>
            <a:gdLst/>
            <a:ahLst/>
            <a:cxnLst/>
            <a:rect r="r" b="b" t="t" l="l"/>
            <a:pathLst>
              <a:path h="5262339" w="6728611">
                <a:moveTo>
                  <a:pt x="0" y="0"/>
                </a:moveTo>
                <a:lnTo>
                  <a:pt x="6728611" y="0"/>
                </a:lnTo>
                <a:lnTo>
                  <a:pt x="6728611" y="5262339"/>
                </a:lnTo>
                <a:lnTo>
                  <a:pt x="0" y="5262339"/>
                </a:lnTo>
                <a:lnTo>
                  <a:pt x="0" y="0"/>
                </a:lnTo>
                <a:close/>
              </a:path>
            </a:pathLst>
          </a:custGeom>
          <a:blipFill>
            <a:blip r:embed="rId2"/>
            <a:stretch>
              <a:fillRect l="-32617" t="0" r="-32617" b="-18841"/>
            </a:stretch>
          </a:blipFill>
        </p:spPr>
      </p:sp>
      <p:sp>
        <p:nvSpPr>
          <p:cNvPr name="TextBox 3" id="3"/>
          <p:cNvSpPr txBox="true"/>
          <p:nvPr/>
        </p:nvSpPr>
        <p:spPr>
          <a:xfrm rot="0">
            <a:off x="670261" y="123825"/>
            <a:ext cx="10218866" cy="938578"/>
          </a:xfrm>
          <a:prstGeom prst="rect">
            <a:avLst/>
          </a:prstGeom>
        </p:spPr>
        <p:txBody>
          <a:bodyPr anchor="t" rtlCol="false" tIns="0" lIns="0" bIns="0" rIns="0">
            <a:spAutoFit/>
          </a:bodyPr>
          <a:lstStyle/>
          <a:p>
            <a:pPr algn="ctr" marL="0" indent="0" lvl="0">
              <a:lnSpc>
                <a:spcPts val="7113"/>
              </a:lnSpc>
            </a:pPr>
            <a:r>
              <a:rPr lang="en-US" sz="6974">
                <a:solidFill>
                  <a:srgbClr val="FFFFFF"/>
                </a:solidFill>
                <a:latin typeface="Cooper BT Bold"/>
              </a:rPr>
              <a:t>INSIGHTS </a:t>
            </a:r>
          </a:p>
        </p:txBody>
      </p:sp>
      <p:sp>
        <p:nvSpPr>
          <p:cNvPr name="TextBox 4" id="4"/>
          <p:cNvSpPr txBox="true"/>
          <p:nvPr/>
        </p:nvSpPr>
        <p:spPr>
          <a:xfrm rot="0">
            <a:off x="1239921" y="3104460"/>
            <a:ext cx="2199010" cy="793204"/>
          </a:xfrm>
          <a:prstGeom prst="rect">
            <a:avLst/>
          </a:prstGeom>
        </p:spPr>
        <p:txBody>
          <a:bodyPr anchor="t" rtlCol="false" tIns="0" lIns="0" bIns="0" rIns="0">
            <a:spAutoFit/>
          </a:bodyPr>
          <a:lstStyle/>
          <a:p>
            <a:pPr algn="l" marL="0" indent="0" lvl="0">
              <a:lnSpc>
                <a:spcPts val="5806"/>
              </a:lnSpc>
              <a:spcBef>
                <a:spcPct val="0"/>
              </a:spcBef>
            </a:pPr>
            <a:r>
              <a:rPr lang="en-US" sz="6243">
                <a:solidFill>
                  <a:srgbClr val="524B26"/>
                </a:solidFill>
                <a:latin typeface="Cooper BT Bold"/>
              </a:rPr>
              <a:t>104.6</a:t>
            </a:r>
          </a:p>
        </p:txBody>
      </p:sp>
      <p:sp>
        <p:nvSpPr>
          <p:cNvPr name="TextBox 5" id="5"/>
          <p:cNvSpPr txBox="true"/>
          <p:nvPr/>
        </p:nvSpPr>
        <p:spPr>
          <a:xfrm rot="0">
            <a:off x="6112884" y="2886457"/>
            <a:ext cx="3698907" cy="1386433"/>
          </a:xfrm>
          <a:prstGeom prst="rect">
            <a:avLst/>
          </a:prstGeom>
        </p:spPr>
        <p:txBody>
          <a:bodyPr anchor="t" rtlCol="false" tIns="0" lIns="0" bIns="0" rIns="0">
            <a:spAutoFit/>
          </a:bodyPr>
          <a:lstStyle/>
          <a:p>
            <a:pPr algn="l">
              <a:lnSpc>
                <a:spcPts val="5235"/>
              </a:lnSpc>
            </a:pPr>
            <a:r>
              <a:rPr lang="en-US" sz="5629">
                <a:solidFill>
                  <a:srgbClr val="524B26"/>
                </a:solidFill>
                <a:latin typeface="Cooper BT Bold"/>
              </a:rPr>
              <a:t>577(2018)</a:t>
            </a:r>
          </a:p>
          <a:p>
            <a:pPr algn="l" marL="0" indent="0" lvl="0">
              <a:lnSpc>
                <a:spcPts val="5235"/>
              </a:lnSpc>
              <a:spcBef>
                <a:spcPct val="0"/>
              </a:spcBef>
            </a:pPr>
            <a:r>
              <a:rPr lang="en-US" sz="5629">
                <a:solidFill>
                  <a:srgbClr val="524B26"/>
                </a:solidFill>
                <a:latin typeface="Cooper BT Bold"/>
              </a:rPr>
              <a:t>123(2017)</a:t>
            </a:r>
          </a:p>
        </p:txBody>
      </p:sp>
      <p:sp>
        <p:nvSpPr>
          <p:cNvPr name="TextBox 6" id="6"/>
          <p:cNvSpPr txBox="true"/>
          <p:nvPr/>
        </p:nvSpPr>
        <p:spPr>
          <a:xfrm rot="0">
            <a:off x="234031" y="1769381"/>
            <a:ext cx="4210791" cy="974201"/>
          </a:xfrm>
          <a:prstGeom prst="rect">
            <a:avLst/>
          </a:prstGeom>
        </p:spPr>
        <p:txBody>
          <a:bodyPr anchor="t" rtlCol="false" tIns="0" lIns="0" bIns="0" rIns="0">
            <a:spAutoFit/>
          </a:bodyPr>
          <a:lstStyle/>
          <a:p>
            <a:pPr algn="ctr" marL="0" indent="0" lvl="0">
              <a:lnSpc>
                <a:spcPts val="3676"/>
              </a:lnSpc>
              <a:spcBef>
                <a:spcPct val="0"/>
              </a:spcBef>
            </a:pPr>
            <a:r>
              <a:rPr lang="en-US" sz="2625">
                <a:solidFill>
                  <a:srgbClr val="000000"/>
                </a:solidFill>
                <a:latin typeface="Hertical Texture"/>
              </a:rPr>
              <a:t>Average Price per room </a:t>
            </a:r>
          </a:p>
        </p:txBody>
      </p:sp>
      <p:sp>
        <p:nvSpPr>
          <p:cNvPr name="TextBox 7" id="7"/>
          <p:cNvSpPr txBox="true"/>
          <p:nvPr/>
        </p:nvSpPr>
        <p:spPr>
          <a:xfrm rot="0">
            <a:off x="5197347" y="1208269"/>
            <a:ext cx="5308581" cy="1331948"/>
          </a:xfrm>
          <a:prstGeom prst="rect">
            <a:avLst/>
          </a:prstGeom>
        </p:spPr>
        <p:txBody>
          <a:bodyPr anchor="t" rtlCol="false" tIns="0" lIns="0" bIns="0" rIns="0">
            <a:spAutoFit/>
          </a:bodyPr>
          <a:lstStyle/>
          <a:p>
            <a:pPr algn="ctr" marL="0" indent="0" lvl="0">
              <a:lnSpc>
                <a:spcPts val="4934"/>
              </a:lnSpc>
              <a:spcBef>
                <a:spcPct val="0"/>
              </a:spcBef>
            </a:pPr>
            <a:r>
              <a:rPr lang="en-US" sz="3524">
                <a:solidFill>
                  <a:srgbClr val="000000"/>
                </a:solidFill>
                <a:latin typeface="Inlander Texture"/>
              </a:rPr>
              <a:t>RESERVATION year wise </a:t>
            </a:r>
          </a:p>
        </p:txBody>
      </p:sp>
      <p:sp>
        <p:nvSpPr>
          <p:cNvPr name="TextBox 8" id="8"/>
          <p:cNvSpPr txBox="true"/>
          <p:nvPr/>
        </p:nvSpPr>
        <p:spPr>
          <a:xfrm rot="0">
            <a:off x="0" y="6024645"/>
            <a:ext cx="13339833" cy="3716810"/>
          </a:xfrm>
          <a:prstGeom prst="rect">
            <a:avLst/>
          </a:prstGeom>
        </p:spPr>
        <p:txBody>
          <a:bodyPr anchor="t" rtlCol="false" tIns="0" lIns="0" bIns="0" rIns="0">
            <a:spAutoFit/>
          </a:bodyPr>
          <a:lstStyle/>
          <a:p>
            <a:pPr algn="ctr" marL="612682" indent="-306341" lvl="1">
              <a:lnSpc>
                <a:spcPts val="3689"/>
              </a:lnSpc>
              <a:buFont typeface="Arial"/>
              <a:buChar char="•"/>
            </a:pPr>
            <a:r>
              <a:rPr lang="en-US" sz="2837" spc="28">
                <a:solidFill>
                  <a:srgbClr val="000000"/>
                </a:solidFill>
                <a:latin typeface="Cooper BT Bold"/>
              </a:rPr>
              <a:t>Average price helps to understand the pricing trend for reservations that include children. It can provide insights into whether rooms booked for families with children are priced higher, lower, or similar compared to other reservations.</a:t>
            </a:r>
          </a:p>
          <a:p>
            <a:pPr algn="ctr" marL="612682" indent="-306341" lvl="1">
              <a:lnSpc>
                <a:spcPts val="3689"/>
              </a:lnSpc>
              <a:buFont typeface="Arial"/>
              <a:buChar char="•"/>
            </a:pPr>
            <a:r>
              <a:rPr lang="en-US" sz="2837" spc="28">
                <a:solidFill>
                  <a:srgbClr val="000000"/>
                </a:solidFill>
                <a:latin typeface="Cooper BT Bold"/>
              </a:rPr>
              <a:t>Reservation year wise  provides the total number of reservations for a given year. This is useful for year-over-year comparison, trend analysis, and assessing the impact of marketing strategies or economic conditions.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B8E48"/>
        </a:solidFill>
      </p:bgPr>
    </p:bg>
    <p:spTree>
      <p:nvGrpSpPr>
        <p:cNvPr id="1" name=""/>
        <p:cNvGrpSpPr/>
        <p:nvPr/>
      </p:nvGrpSpPr>
      <p:grpSpPr>
        <a:xfrm>
          <a:off x="0" y="0"/>
          <a:ext cx="0" cy="0"/>
          <a:chOff x="0" y="0"/>
          <a:chExt cx="0" cy="0"/>
        </a:xfrm>
      </p:grpSpPr>
      <p:grpSp>
        <p:nvGrpSpPr>
          <p:cNvPr name="Group 2" id="2"/>
          <p:cNvGrpSpPr/>
          <p:nvPr/>
        </p:nvGrpSpPr>
        <p:grpSpPr>
          <a:xfrm rot="0">
            <a:off x="2683990" y="199814"/>
            <a:ext cx="12581979" cy="828886"/>
            <a:chOff x="0" y="0"/>
            <a:chExt cx="3313772" cy="218307"/>
          </a:xfrm>
        </p:grpSpPr>
        <p:sp>
          <p:nvSpPr>
            <p:cNvPr name="Freeform 3" id="3"/>
            <p:cNvSpPr/>
            <p:nvPr/>
          </p:nvSpPr>
          <p:spPr>
            <a:xfrm flipH="false" flipV="false" rot="0">
              <a:off x="0" y="0"/>
              <a:ext cx="3313772" cy="218307"/>
            </a:xfrm>
            <a:custGeom>
              <a:avLst/>
              <a:gdLst/>
              <a:ahLst/>
              <a:cxnLst/>
              <a:rect r="r" b="b" t="t" l="l"/>
              <a:pathLst>
                <a:path h="218307" w="3313772">
                  <a:moveTo>
                    <a:pt x="31381" y="0"/>
                  </a:moveTo>
                  <a:lnTo>
                    <a:pt x="3282391" y="0"/>
                  </a:lnTo>
                  <a:cubicBezTo>
                    <a:pt x="3290714" y="0"/>
                    <a:pt x="3298696" y="3306"/>
                    <a:pt x="3304581" y="9191"/>
                  </a:cubicBezTo>
                  <a:cubicBezTo>
                    <a:pt x="3310466" y="15076"/>
                    <a:pt x="3313772" y="23058"/>
                    <a:pt x="3313772" y="31381"/>
                  </a:cubicBezTo>
                  <a:lnTo>
                    <a:pt x="3313772" y="186926"/>
                  </a:lnTo>
                  <a:cubicBezTo>
                    <a:pt x="3313772" y="195249"/>
                    <a:pt x="3310466" y="203231"/>
                    <a:pt x="3304581" y="209116"/>
                  </a:cubicBezTo>
                  <a:cubicBezTo>
                    <a:pt x="3298696" y="215001"/>
                    <a:pt x="3290714" y="218307"/>
                    <a:pt x="3282391" y="218307"/>
                  </a:cubicBezTo>
                  <a:lnTo>
                    <a:pt x="31381" y="218307"/>
                  </a:lnTo>
                  <a:cubicBezTo>
                    <a:pt x="23058" y="218307"/>
                    <a:pt x="15076" y="215001"/>
                    <a:pt x="9191" y="209116"/>
                  </a:cubicBezTo>
                  <a:cubicBezTo>
                    <a:pt x="3306" y="203231"/>
                    <a:pt x="0" y="195249"/>
                    <a:pt x="0" y="186926"/>
                  </a:cubicBezTo>
                  <a:lnTo>
                    <a:pt x="0" y="31381"/>
                  </a:lnTo>
                  <a:cubicBezTo>
                    <a:pt x="0" y="23058"/>
                    <a:pt x="3306" y="15076"/>
                    <a:pt x="9191" y="9191"/>
                  </a:cubicBezTo>
                  <a:cubicBezTo>
                    <a:pt x="15076" y="3306"/>
                    <a:pt x="23058" y="0"/>
                    <a:pt x="31381" y="0"/>
                  </a:cubicBezTo>
                  <a:close/>
                </a:path>
              </a:pathLst>
            </a:custGeom>
            <a:solidFill>
              <a:srgbClr val="524B26"/>
            </a:solidFill>
          </p:spPr>
        </p:sp>
        <p:sp>
          <p:nvSpPr>
            <p:cNvPr name="TextBox 4" id="4"/>
            <p:cNvSpPr txBox="true"/>
            <p:nvPr/>
          </p:nvSpPr>
          <p:spPr>
            <a:xfrm>
              <a:off x="0" y="-19050"/>
              <a:ext cx="3313772" cy="237357"/>
            </a:xfrm>
            <a:prstGeom prst="rect">
              <a:avLst/>
            </a:prstGeom>
          </p:spPr>
          <p:txBody>
            <a:bodyPr anchor="ctr" rtlCol="false" tIns="50800" lIns="50800" bIns="50800" rIns="50800"/>
            <a:lstStyle/>
            <a:p>
              <a:pPr algn="ctr">
                <a:lnSpc>
                  <a:spcPts val="2994"/>
                </a:lnSpc>
              </a:pPr>
              <a:r>
                <a:rPr lang="en-US" sz="2303" spc="23">
                  <a:solidFill>
                    <a:srgbClr val="FFFFFF"/>
                  </a:solidFill>
                  <a:latin typeface="Cooper BT Bold"/>
                </a:rPr>
                <a:t>Question 5</a:t>
              </a:r>
            </a:p>
          </p:txBody>
        </p:sp>
      </p:grpSp>
      <p:sp>
        <p:nvSpPr>
          <p:cNvPr name="Freeform 5" id="5"/>
          <p:cNvSpPr/>
          <p:nvPr/>
        </p:nvSpPr>
        <p:spPr>
          <a:xfrm flipH="false" flipV="false" rot="0">
            <a:off x="723186" y="2442403"/>
            <a:ext cx="11617806" cy="5402193"/>
          </a:xfrm>
          <a:custGeom>
            <a:avLst/>
            <a:gdLst/>
            <a:ahLst/>
            <a:cxnLst/>
            <a:rect r="r" b="b" t="t" l="l"/>
            <a:pathLst>
              <a:path h="5402193" w="11617806">
                <a:moveTo>
                  <a:pt x="0" y="0"/>
                </a:moveTo>
                <a:lnTo>
                  <a:pt x="11617806" y="0"/>
                </a:lnTo>
                <a:lnTo>
                  <a:pt x="11617806" y="5402194"/>
                </a:lnTo>
                <a:lnTo>
                  <a:pt x="0" y="5402194"/>
                </a:lnTo>
                <a:lnTo>
                  <a:pt x="0" y="0"/>
                </a:lnTo>
                <a:close/>
              </a:path>
            </a:pathLst>
          </a:custGeom>
          <a:blipFill>
            <a:blip r:embed="rId2"/>
            <a:stretch>
              <a:fillRect l="0" t="-17422" r="0" b="-10763"/>
            </a:stretch>
          </a:blipFill>
        </p:spPr>
      </p:sp>
      <p:sp>
        <p:nvSpPr>
          <p:cNvPr name="Freeform 6" id="6"/>
          <p:cNvSpPr/>
          <p:nvPr/>
        </p:nvSpPr>
        <p:spPr>
          <a:xfrm flipH="false" flipV="false" rot="0">
            <a:off x="12632033" y="5568009"/>
            <a:ext cx="4899547" cy="3690291"/>
          </a:xfrm>
          <a:custGeom>
            <a:avLst/>
            <a:gdLst/>
            <a:ahLst/>
            <a:cxnLst/>
            <a:rect r="r" b="b" t="t" l="l"/>
            <a:pathLst>
              <a:path h="3690291" w="4899547">
                <a:moveTo>
                  <a:pt x="0" y="0"/>
                </a:moveTo>
                <a:lnTo>
                  <a:pt x="4899547" y="0"/>
                </a:lnTo>
                <a:lnTo>
                  <a:pt x="4899547" y="3690291"/>
                </a:lnTo>
                <a:lnTo>
                  <a:pt x="0" y="3690291"/>
                </a:lnTo>
                <a:lnTo>
                  <a:pt x="0" y="0"/>
                </a:lnTo>
                <a:close/>
              </a:path>
            </a:pathLst>
          </a:custGeom>
          <a:blipFill>
            <a:blip r:embed="rId3"/>
            <a:stretch>
              <a:fillRect l="-15443" t="-12002" r="-14689" b="-87"/>
            </a:stretch>
          </a:blipFill>
        </p:spPr>
      </p:sp>
      <p:sp>
        <p:nvSpPr>
          <p:cNvPr name="TextBox 7" id="7"/>
          <p:cNvSpPr txBox="true"/>
          <p:nvPr/>
        </p:nvSpPr>
        <p:spPr>
          <a:xfrm rot="0">
            <a:off x="1074918" y="1439665"/>
            <a:ext cx="11266073" cy="563199"/>
          </a:xfrm>
          <a:prstGeom prst="rect">
            <a:avLst/>
          </a:prstGeom>
        </p:spPr>
        <p:txBody>
          <a:bodyPr anchor="t" rtlCol="false" tIns="0" lIns="0" bIns="0" rIns="0">
            <a:spAutoFit/>
          </a:bodyPr>
          <a:lstStyle/>
          <a:p>
            <a:pPr algn="ctr">
              <a:lnSpc>
                <a:spcPts val="4554"/>
              </a:lnSpc>
              <a:spcBef>
                <a:spcPct val="0"/>
              </a:spcBef>
            </a:pPr>
            <a:r>
              <a:rPr lang="en-US" sz="3503" spc="35">
                <a:solidFill>
                  <a:srgbClr val="000000"/>
                </a:solidFill>
                <a:latin typeface="Cooper BT Bold"/>
              </a:rPr>
              <a:t>what is the most commonly booked room type?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DAGI-gNZrkU</dc:identifier>
  <dcterms:modified xsi:type="dcterms:W3CDTF">2011-08-01T06:04:30Z</dcterms:modified>
  <cp:revision>1</cp:revision>
  <dc:title>Green and Olive Green Classic Elegant Hotel Business Marketing Presentation</dc:title>
</cp:coreProperties>
</file>